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56" r:id="rId2"/>
    <p:sldId id="257" r:id="rId3"/>
    <p:sldId id="263" r:id="rId4"/>
    <p:sldId id="259" r:id="rId5"/>
    <p:sldId id="279" r:id="rId6"/>
    <p:sldId id="283" r:id="rId7"/>
    <p:sldId id="284" r:id="rId8"/>
    <p:sldId id="277" r:id="rId9"/>
    <p:sldId id="260" r:id="rId10"/>
    <p:sldId id="261" r:id="rId11"/>
    <p:sldId id="280" r:id="rId12"/>
    <p:sldId id="281" r:id="rId13"/>
    <p:sldId id="282" r:id="rId14"/>
    <p:sldId id="270" r:id="rId15"/>
    <p:sldId id="267" r:id="rId16"/>
    <p:sldId id="268"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0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F2379-8D0E-4908-B971-905C4E45821B}" type="datetimeFigureOut">
              <a:rPr lang="it-IT" smtClean="0"/>
              <a:t>21/11/2016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B34CB-4807-4056-B18A-74BB80BF91C1}" type="slidenum">
              <a:rPr lang="it-IT" smtClean="0"/>
              <a:t>‹N›</a:t>
            </a:fld>
            <a:endParaRPr lang="it-IT"/>
          </a:p>
        </p:txBody>
      </p:sp>
    </p:spTree>
    <p:extLst>
      <p:ext uri="{BB962C8B-B14F-4D97-AF65-F5344CB8AC3E}">
        <p14:creationId xmlns:p14="http://schemas.microsoft.com/office/powerpoint/2010/main" val="93741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B9085459-FF05-4C35-9A46-FDBFB908E4E7}" type="datetimeFigureOut">
              <a:rPr lang="it-IT" smtClean="0"/>
              <a:t>21/11/2016</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CCABCAC2-7B8E-49B0-AAE8-165A9F5E4A48}"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B9085459-FF05-4C35-9A46-FDBFB908E4E7}"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B9085459-FF05-4C35-9A46-FDBFB908E4E7}"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B9085459-FF05-4C35-9A46-FDBFB908E4E7}"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B9085459-FF05-4C35-9A46-FDBFB908E4E7}"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ABCAC2-7B8E-49B0-AAE8-165A9F5E4A48}"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B9085459-FF05-4C35-9A46-FDBFB908E4E7}"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B9085459-FF05-4C35-9A46-FDBFB908E4E7}" type="datetimeFigureOut">
              <a:rPr lang="it-IT" smtClean="0"/>
              <a:t>21/11/2016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B9085459-FF05-4C35-9A46-FDBFB908E4E7}" type="datetimeFigureOut">
              <a:rPr lang="it-IT" smtClean="0"/>
              <a:t>21/11/2016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85459-FF05-4C35-9A46-FDBFB908E4E7}" type="datetimeFigureOut">
              <a:rPr lang="it-IT" smtClean="0"/>
              <a:t>21/11/2016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B9085459-FF05-4C35-9A46-FDBFB908E4E7}"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CABCAC2-7B8E-49B0-AAE8-165A9F5E4A48}"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B9085459-FF05-4C35-9A46-FDBFB908E4E7}"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CCABCAC2-7B8E-49B0-AAE8-165A9F5E4A48}" type="slidenum">
              <a:rPr lang="it-IT" smtClean="0"/>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085459-FF05-4C35-9A46-FDBFB908E4E7}" type="datetimeFigureOut">
              <a:rPr lang="it-IT" smtClean="0"/>
              <a:t>21/11/2016</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ABCAC2-7B8E-49B0-AAE8-165A9F5E4A48}" type="slidenum">
              <a:rPr lang="it-IT" smtClean="0"/>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6117" y="4252550"/>
            <a:ext cx="7851648" cy="1828800"/>
          </a:xfrm>
        </p:spPr>
        <p:txBody>
          <a:bodyPr>
            <a:normAutofit fontScale="90000"/>
          </a:bodyPr>
          <a:lstStyle/>
          <a:p>
            <a:r>
              <a:rPr lang="it-IT" sz="4400" b="0" dirty="0"/>
              <a:t/>
            </a:r>
            <a:br>
              <a:rPr lang="it-IT" sz="4400" b="0" dirty="0"/>
            </a:br>
            <a:r>
              <a:rPr lang="it-IT" sz="4400" b="0" dirty="0"/>
              <a:t> </a:t>
            </a:r>
            <a:r>
              <a:rPr lang="it-IT" sz="4000" dirty="0"/>
              <a:t>Importanza per il suolo agricolo </a:t>
            </a:r>
            <a:r>
              <a:rPr lang="it-IT" sz="4000" dirty="0" smtClean="0"/>
              <a:t>della sostanza </a:t>
            </a:r>
            <a:r>
              <a:rPr lang="it-IT" sz="4000" dirty="0"/>
              <a:t>organica e del riciclo </a:t>
            </a:r>
            <a:r>
              <a:rPr lang="it-IT" sz="4000" dirty="0" smtClean="0"/>
              <a:t>di elementi </a:t>
            </a:r>
            <a:r>
              <a:rPr lang="it-IT" sz="4000" dirty="0"/>
              <a:t>nutritivi </a:t>
            </a:r>
          </a:p>
        </p:txBody>
      </p:sp>
      <p:sp>
        <p:nvSpPr>
          <p:cNvPr id="3" name="Sottotitolo 2"/>
          <p:cNvSpPr>
            <a:spLocks noGrp="1"/>
          </p:cNvSpPr>
          <p:nvPr>
            <p:ph type="subTitle" idx="1"/>
          </p:nvPr>
        </p:nvSpPr>
        <p:spPr>
          <a:xfrm>
            <a:off x="3793128" y="6228184"/>
            <a:ext cx="5350872" cy="599678"/>
          </a:xfrm>
        </p:spPr>
        <p:txBody>
          <a:bodyPr>
            <a:normAutofit/>
          </a:bodyPr>
          <a:lstStyle/>
          <a:p>
            <a:pPr algn="l"/>
            <a:r>
              <a:rPr lang="it-IT" dirty="0" smtClean="0">
                <a:latin typeface="+mj-lt"/>
              </a:rPr>
              <a:t>Marco </a:t>
            </a:r>
            <a:r>
              <a:rPr lang="it-IT" dirty="0" err="1" smtClean="0">
                <a:latin typeface="+mj-lt"/>
              </a:rPr>
              <a:t>Acutis</a:t>
            </a:r>
            <a:r>
              <a:rPr lang="it-IT" dirty="0" smtClean="0">
                <a:latin typeface="+mj-lt"/>
              </a:rPr>
              <a:t>     marco.acutis@unimi.it</a:t>
            </a:r>
            <a:endParaRPr lang="it-IT" dirty="0">
              <a:latin typeface="+mj-lt"/>
            </a:endParaRPr>
          </a:p>
        </p:txBody>
      </p:sp>
      <p:sp>
        <p:nvSpPr>
          <p:cNvPr id="4" name="Rettangolo 3"/>
          <p:cNvSpPr/>
          <p:nvPr/>
        </p:nvSpPr>
        <p:spPr bwMode="auto">
          <a:xfrm>
            <a:off x="0" y="1897"/>
            <a:ext cx="9144000" cy="162814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 name="Text Box 4"/>
          <p:cNvSpPr txBox="1">
            <a:spLocks noChangeArrowheads="1"/>
          </p:cNvSpPr>
          <p:nvPr/>
        </p:nvSpPr>
        <p:spPr bwMode="auto">
          <a:xfrm>
            <a:off x="1506220" y="649605"/>
            <a:ext cx="6781800" cy="648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20000"/>
              </a:lnSpc>
              <a:spcBef>
                <a:spcPct val="0"/>
              </a:spcBef>
              <a:spcAft>
                <a:spcPts val="0"/>
              </a:spcAft>
              <a:buClrTx/>
              <a:buSzTx/>
              <a:buFontTx/>
              <a:buNone/>
              <a:tabLst/>
            </a:pPr>
            <a:r>
              <a:rPr kumimoji="0" lang="it-IT" sz="1600" b="0" i="0" u="none" strike="noStrike" cap="none" normalizeH="0" baseline="0" dirty="0" smtClean="0">
                <a:ln>
                  <a:noFill/>
                </a:ln>
                <a:solidFill>
                  <a:schemeClr val="bg1"/>
                </a:solidFill>
                <a:effectLst/>
                <a:latin typeface="Times New Roman" pitchFamily="18" charset="0"/>
                <a:cs typeface="Times New Roman" pitchFamily="18" charset="0"/>
              </a:rPr>
              <a:t>DIPARTIMENTO </a:t>
            </a:r>
            <a:r>
              <a:rPr kumimoji="0" lang="it-IT" sz="1600" b="0" i="0" u="none" strike="noStrike" cap="none" normalizeH="0" baseline="0" dirty="0" err="1" smtClean="0">
                <a:ln>
                  <a:noFill/>
                </a:ln>
                <a:solidFill>
                  <a:schemeClr val="bg1"/>
                </a:solidFill>
                <a:effectLst/>
                <a:latin typeface="Times New Roman" pitchFamily="18" charset="0"/>
                <a:cs typeface="Times New Roman" pitchFamily="18" charset="0"/>
              </a:rPr>
              <a:t>DI</a:t>
            </a:r>
            <a:r>
              <a:rPr kumimoji="0" lang="it-IT" sz="1600" b="0" i="0" u="none" strike="noStrike" cap="none" normalizeH="0" baseline="0" dirty="0" smtClean="0">
                <a:ln>
                  <a:noFill/>
                </a:ln>
                <a:solidFill>
                  <a:schemeClr val="bg1"/>
                </a:solidFill>
                <a:effectLst/>
                <a:latin typeface="Times New Roman" pitchFamily="18" charset="0"/>
                <a:cs typeface="Times New Roman" pitchFamily="18" charset="0"/>
              </a:rPr>
              <a:t> SCIENZE AGRARIE E AMBIENTALI</a:t>
            </a:r>
          </a:p>
          <a:p>
            <a:pPr marL="457200" marR="0" lvl="1" indent="0" algn="l" defTabSz="914400" rtl="0" eaLnBrk="1" fontAlgn="base" latinLnBrk="0" hangingPunct="1">
              <a:lnSpc>
                <a:spcPct val="120000"/>
              </a:lnSpc>
              <a:spcBef>
                <a:spcPct val="0"/>
              </a:spcBef>
              <a:spcAft>
                <a:spcPts val="0"/>
              </a:spcAft>
              <a:buClrTx/>
              <a:buSzTx/>
              <a:buFontTx/>
              <a:buNone/>
              <a:tabLst/>
            </a:pPr>
            <a:r>
              <a:rPr kumimoji="0" lang="it-IT" sz="1600" b="0" i="0" u="none" strike="noStrike" cap="none" normalizeH="0" baseline="0" dirty="0" smtClean="0">
                <a:ln>
                  <a:noFill/>
                </a:ln>
                <a:solidFill>
                  <a:schemeClr val="bg1"/>
                </a:solidFill>
                <a:effectLst/>
                <a:latin typeface="Times New Roman" pitchFamily="18" charset="0"/>
                <a:cs typeface="Times New Roman" pitchFamily="18" charset="0"/>
              </a:rPr>
              <a:t>PRODUZIONE, TERRITORIO, AGROENERGIA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09816"/>
            <a:ext cx="1495239" cy="149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1404620" y="90805"/>
            <a:ext cx="7205980" cy="648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20000"/>
              </a:lnSpc>
              <a:spcBef>
                <a:spcPct val="0"/>
              </a:spcBef>
              <a:spcAft>
                <a:spcPts val="0"/>
              </a:spcAft>
              <a:buClrTx/>
              <a:buSzTx/>
              <a:buFontTx/>
              <a:buNone/>
              <a:tabLst/>
            </a:pPr>
            <a:r>
              <a:rPr kumimoji="0" lang="it-IT" sz="2800" b="0" i="0" u="none" strike="noStrike" cap="none" normalizeH="0" baseline="0" dirty="0" smtClean="0">
                <a:ln>
                  <a:noFill/>
                </a:ln>
                <a:solidFill>
                  <a:schemeClr val="bg1"/>
                </a:solidFill>
                <a:effectLst/>
                <a:latin typeface="Times New Roman" pitchFamily="18" charset="0"/>
                <a:cs typeface="Times New Roman" pitchFamily="18" charset="0"/>
              </a:rPr>
              <a:t>UNIVERSITÀ DEGLI STUDI </a:t>
            </a:r>
            <a:r>
              <a:rPr kumimoji="0" lang="it-IT" sz="2800" b="0" i="0" u="none" strike="noStrike" cap="none" normalizeH="0" baseline="0" dirty="0" err="1" smtClean="0">
                <a:ln>
                  <a:noFill/>
                </a:ln>
                <a:solidFill>
                  <a:schemeClr val="bg1"/>
                </a:solidFill>
                <a:effectLst/>
                <a:latin typeface="Times New Roman" pitchFamily="18" charset="0"/>
                <a:cs typeface="Times New Roman" pitchFamily="18" charset="0"/>
              </a:rPr>
              <a:t>DI</a:t>
            </a:r>
            <a:r>
              <a:rPr kumimoji="0" lang="it-IT" sz="2800" b="0" i="0" u="none" strike="noStrike" cap="none" normalizeH="0" baseline="0" dirty="0" smtClean="0">
                <a:ln>
                  <a:noFill/>
                </a:ln>
                <a:solidFill>
                  <a:schemeClr val="bg1"/>
                </a:solidFill>
                <a:effectLst/>
                <a:latin typeface="Times New Roman" pitchFamily="18" charset="0"/>
                <a:cs typeface="Times New Roman" pitchFamily="18" charset="0"/>
              </a:rPr>
              <a:t> MILANO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8" name="Connettore 1 7"/>
          <p:cNvCxnSpPr/>
          <p:nvPr/>
        </p:nvCxnSpPr>
        <p:spPr bwMode="auto">
          <a:xfrm rot="5400000">
            <a:off x="1041400" y="800100"/>
            <a:ext cx="1397000" cy="1588"/>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9" name="Titolo 1"/>
          <p:cNvSpPr txBox="1">
            <a:spLocks/>
          </p:cNvSpPr>
          <p:nvPr/>
        </p:nvSpPr>
        <p:spPr>
          <a:xfrm>
            <a:off x="188268" y="2968195"/>
            <a:ext cx="1431404" cy="576312"/>
          </a:xfrm>
          <a:prstGeom prst="rect">
            <a:avLst/>
          </a:prstGeom>
          <a:ln>
            <a:noFill/>
          </a:ln>
        </p:spPr>
        <p:txBody>
          <a:bodyPr vert="horz" lIns="0" tIns="0" rIns="18288" bIns="0" anchor="b">
            <a:normAutofit fontScale="7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z="2400" dirty="0" smtClean="0"/>
              <a:t>L’agricoltura PER l’ambiente</a:t>
            </a:r>
            <a:endParaRPr lang="it-IT" sz="2400" dirty="0"/>
          </a:p>
        </p:txBody>
      </p:sp>
    </p:spTree>
    <p:extLst>
      <p:ext uri="{BB962C8B-B14F-4D97-AF65-F5344CB8AC3E}">
        <p14:creationId xmlns:p14="http://schemas.microsoft.com/office/powerpoint/2010/main" val="1663068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rsaf.lombardia.it/servizi/gestionedocumentale/visualizzadocumento.aspx?id=106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 y="1988840"/>
            <a:ext cx="2915822" cy="4277526"/>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105352" y="836712"/>
            <a:ext cx="8566202" cy="1200329"/>
          </a:xfrm>
          <a:prstGeom prst="rect">
            <a:avLst/>
          </a:prstGeom>
        </p:spPr>
        <p:txBody>
          <a:bodyPr wrap="square">
            <a:spAutoFit/>
          </a:bodyPr>
          <a:lstStyle/>
          <a:p>
            <a:pPr algn="just">
              <a:spcAft>
                <a:spcPts val="1200"/>
              </a:spcAft>
            </a:pPr>
            <a:r>
              <a:rPr lang="it-IT" dirty="0" smtClean="0">
                <a:latin typeface="+mj-lt"/>
              </a:rPr>
              <a:t>E’ scientificamente  possibile incrementare la sostanza organica del suolo dell’1% annuo di quella esistente nei suoli agricoli per almeno 60 anni.  Sembra nulla invece vuol dire in </a:t>
            </a:r>
            <a:r>
              <a:rPr lang="it-IT" dirty="0">
                <a:latin typeface="+mj-lt"/>
              </a:rPr>
              <a:t>un solo anno, 46.2 milioni di tonnellate di CO</a:t>
            </a:r>
            <a:r>
              <a:rPr lang="it-IT" baseline="-25000" dirty="0">
                <a:latin typeface="+mj-lt"/>
              </a:rPr>
              <a:t>2</a:t>
            </a:r>
            <a:r>
              <a:rPr lang="it-IT" dirty="0">
                <a:latin typeface="+mj-lt"/>
              </a:rPr>
              <a:t> atmosferica, pari al 10% delle emissioni di gas serra del nostro paese</a:t>
            </a:r>
            <a:r>
              <a:rPr lang="it-IT" dirty="0" smtClean="0">
                <a:latin typeface="+mj-lt"/>
              </a:rPr>
              <a:t>. </a:t>
            </a:r>
            <a:endParaRPr lang="it-IT" dirty="0">
              <a:latin typeface="+mj-lt"/>
            </a:endParaRP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La mitigazione del </a:t>
            </a:r>
            <a:r>
              <a:rPr lang="it-IT" sz="3200" b="1" dirty="0" err="1" smtClean="0">
                <a:effectLst>
                  <a:outerShdw blurRad="38100" dist="38100" dir="2700000" algn="tl">
                    <a:srgbClr val="000000">
                      <a:alpha val="43137"/>
                    </a:srgbClr>
                  </a:outerShdw>
                </a:effectLst>
                <a:latin typeface="+mj-lt"/>
              </a:rPr>
              <a:t>climate</a:t>
            </a:r>
            <a:r>
              <a:rPr lang="it-IT" sz="3200" b="1" dirty="0" smtClean="0">
                <a:effectLst>
                  <a:outerShdw blurRad="38100" dist="38100" dir="2700000" algn="tl">
                    <a:srgbClr val="000000">
                      <a:alpha val="43137"/>
                    </a:srgbClr>
                  </a:outerShdw>
                </a:effectLst>
                <a:latin typeface="+mj-lt"/>
              </a:rPr>
              <a:t> </a:t>
            </a:r>
            <a:r>
              <a:rPr lang="it-IT" sz="3200" b="1" dirty="0" err="1" smtClean="0">
                <a:effectLst>
                  <a:outerShdw blurRad="38100" dist="38100" dir="2700000" algn="tl">
                    <a:srgbClr val="000000">
                      <a:alpha val="43137"/>
                    </a:srgbClr>
                  </a:outerShdw>
                </a:effectLst>
                <a:latin typeface="+mj-lt"/>
              </a:rPr>
              <a:t>change</a:t>
            </a:r>
            <a:r>
              <a:rPr lang="it-IT" sz="3200" b="1" dirty="0" smtClean="0">
                <a:effectLst>
                  <a:outerShdw blurRad="38100" dist="38100" dir="2700000" algn="tl">
                    <a:srgbClr val="000000">
                      <a:alpha val="43137"/>
                    </a:srgbClr>
                  </a:outerShdw>
                </a:effectLst>
                <a:latin typeface="+mj-lt"/>
              </a:rPr>
              <a:t> - 2</a:t>
            </a:r>
            <a:endParaRPr lang="it-IT" sz="3200" b="1" dirty="0">
              <a:effectLst>
                <a:outerShdw blurRad="38100" dist="38100" dir="2700000" algn="tl">
                  <a:srgbClr val="000000">
                    <a:alpha val="43137"/>
                  </a:srgbClr>
                </a:outerShdw>
              </a:effectLst>
              <a:latin typeface="+mj-lt"/>
            </a:endParaRPr>
          </a:p>
        </p:txBody>
      </p:sp>
      <p:pic>
        <p:nvPicPr>
          <p:cNvPr id="6" name="Picture 4" descr="http://www.novagricoltura.com/kit/103166_420x2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852936"/>
            <a:ext cx="4000500" cy="25717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3198946" y="1817529"/>
            <a:ext cx="5472608" cy="1323439"/>
          </a:xfrm>
          <a:prstGeom prst="rect">
            <a:avLst/>
          </a:prstGeom>
          <a:noFill/>
        </p:spPr>
        <p:txBody>
          <a:bodyPr wrap="square" rtlCol="0">
            <a:spAutoFit/>
          </a:bodyPr>
          <a:lstStyle/>
          <a:p>
            <a:r>
              <a:rPr lang="it-IT" sz="2000" dirty="0" smtClean="0">
                <a:latin typeface="+mj-lt"/>
              </a:rPr>
              <a:t>Un cerchio di 100 km di raggio attorno a </a:t>
            </a:r>
            <a:r>
              <a:rPr lang="it-IT" sz="2000" dirty="0">
                <a:latin typeface="+mj-lt"/>
              </a:rPr>
              <a:t>M</a:t>
            </a:r>
            <a:r>
              <a:rPr lang="it-IT" sz="2000" dirty="0" smtClean="0">
                <a:latin typeface="+mj-lt"/>
              </a:rPr>
              <a:t>ilano convertito a agricoltura conservativa eliminerebbe dall’atmosfera le emissioni  dell’intero parco auto italiano</a:t>
            </a:r>
            <a:endParaRPr lang="it-IT" sz="2000" dirty="0">
              <a:latin typeface="+mj-lt"/>
            </a:endParaRPr>
          </a:p>
        </p:txBody>
      </p:sp>
      <p:sp>
        <p:nvSpPr>
          <p:cNvPr id="2" name="CasellaDiTesto 1"/>
          <p:cNvSpPr txBox="1"/>
          <p:nvPr/>
        </p:nvSpPr>
        <p:spPr>
          <a:xfrm>
            <a:off x="4427984" y="5733256"/>
            <a:ext cx="3600400" cy="923330"/>
          </a:xfrm>
          <a:prstGeom prst="rect">
            <a:avLst/>
          </a:prstGeom>
          <a:noFill/>
        </p:spPr>
        <p:txBody>
          <a:bodyPr wrap="square" rtlCol="0">
            <a:spAutoFit/>
          </a:bodyPr>
          <a:lstStyle/>
          <a:p>
            <a:r>
              <a:rPr lang="it-IT" dirty="0" smtClean="0">
                <a:latin typeface="+mj-lt"/>
              </a:rPr>
              <a:t>Ossidare la sostanza organica (bruciarla) equivale a bruciare denaro</a:t>
            </a:r>
            <a:endParaRPr lang="it-IT" dirty="0">
              <a:latin typeface="+mj-lt"/>
            </a:endParaRPr>
          </a:p>
        </p:txBody>
      </p:sp>
    </p:spTree>
    <p:extLst>
      <p:ext uri="{BB962C8B-B14F-4D97-AF65-F5344CB8AC3E}">
        <p14:creationId xmlns:p14="http://schemas.microsoft.com/office/powerpoint/2010/main" val="159831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220363" y="980728"/>
            <a:ext cx="8566202" cy="4708981"/>
          </a:xfrm>
          <a:prstGeom prst="rect">
            <a:avLst/>
          </a:prstGeom>
        </p:spPr>
        <p:txBody>
          <a:bodyPr wrap="square">
            <a:spAutoFit/>
          </a:bodyPr>
          <a:lstStyle/>
          <a:p>
            <a:r>
              <a:rPr lang="it-IT" sz="2000" dirty="0">
                <a:latin typeface="+mj-lt"/>
              </a:rPr>
              <a:t>La sostanza organica (ed in particolare quella </a:t>
            </a:r>
            <a:r>
              <a:rPr lang="it-IT" sz="2000" dirty="0" err="1">
                <a:latin typeface="+mj-lt"/>
              </a:rPr>
              <a:t>umificata</a:t>
            </a:r>
            <a:r>
              <a:rPr lang="it-IT" sz="2000" dirty="0">
                <a:latin typeface="+mj-lt"/>
              </a:rPr>
              <a:t>): </a:t>
            </a:r>
          </a:p>
          <a:p>
            <a:pPr marL="285750" indent="-285750">
              <a:buFont typeface="Arial" panose="020B0604020202020204" pitchFamily="34" charset="0"/>
              <a:buChar char="•"/>
            </a:pPr>
            <a:r>
              <a:rPr lang="it-IT" sz="2000" dirty="0">
                <a:latin typeface="+mj-lt"/>
              </a:rPr>
              <a:t>E’ fonte di elementi </a:t>
            </a:r>
            <a:r>
              <a:rPr lang="it-IT" sz="2000" dirty="0" smtClean="0">
                <a:latin typeface="+mj-lt"/>
              </a:rPr>
              <a:t>nutritivi mineralizzandosi;</a:t>
            </a:r>
            <a:endParaRPr lang="it-IT" sz="2000" dirty="0">
              <a:latin typeface="+mj-lt"/>
            </a:endParaRPr>
          </a:p>
          <a:p>
            <a:pPr marL="285750" indent="-285750">
              <a:buFont typeface="Arial" panose="020B0604020202020204" pitchFamily="34" charset="0"/>
              <a:buChar char="•"/>
            </a:pPr>
            <a:r>
              <a:rPr lang="it-IT" sz="2000" dirty="0" smtClean="0">
                <a:latin typeface="+mj-lt"/>
              </a:rPr>
              <a:t>aumenta </a:t>
            </a:r>
            <a:r>
              <a:rPr lang="it-IT" sz="2000" dirty="0">
                <a:latin typeface="+mj-lt"/>
              </a:rPr>
              <a:t>la capacità di scambio cationico del terreno </a:t>
            </a:r>
            <a:r>
              <a:rPr lang="it-IT" sz="2000" dirty="0" smtClean="0">
                <a:latin typeface="+mj-lt"/>
              </a:rPr>
              <a:t>e offre qualche capacità </a:t>
            </a:r>
            <a:r>
              <a:rPr lang="it-IT" sz="2000" dirty="0">
                <a:latin typeface="+mj-lt"/>
              </a:rPr>
              <a:t>di trattenere gli </a:t>
            </a:r>
            <a:r>
              <a:rPr lang="it-IT" sz="2000" dirty="0" smtClean="0">
                <a:latin typeface="+mj-lt"/>
              </a:rPr>
              <a:t>anioni (possibile riduzione delle perdite di nitrato) per la sua </a:t>
            </a:r>
            <a:r>
              <a:rPr lang="it-IT" sz="2000" dirty="0">
                <a:latin typeface="+mj-lt"/>
              </a:rPr>
              <a:t>notevole carica </a:t>
            </a:r>
            <a:r>
              <a:rPr lang="it-IT" sz="2000" dirty="0" smtClean="0">
                <a:latin typeface="+mj-lt"/>
              </a:rPr>
              <a:t>elettrica; </a:t>
            </a:r>
            <a:endParaRPr lang="it-IT" sz="2000" dirty="0">
              <a:latin typeface="+mj-lt"/>
            </a:endParaRPr>
          </a:p>
          <a:p>
            <a:pPr marL="285750" indent="-285750">
              <a:buFont typeface="Arial" panose="020B0604020202020204" pitchFamily="34" charset="0"/>
              <a:buChar char="•"/>
            </a:pPr>
            <a:r>
              <a:rPr lang="it-IT" sz="2000" dirty="0">
                <a:latin typeface="+mj-lt"/>
              </a:rPr>
              <a:t>Esercita un’azione </a:t>
            </a:r>
            <a:r>
              <a:rPr lang="it-IT" sz="2000" dirty="0" smtClean="0">
                <a:latin typeface="+mj-lt"/>
              </a:rPr>
              <a:t>sulla </a:t>
            </a:r>
            <a:r>
              <a:rPr lang="it-IT" sz="2000" dirty="0">
                <a:latin typeface="+mj-lt"/>
              </a:rPr>
              <a:t>disponibilità di ioni grazie alle proprietà </a:t>
            </a:r>
            <a:r>
              <a:rPr lang="it-IT" sz="2000" dirty="0" smtClean="0">
                <a:latin typeface="+mj-lt"/>
              </a:rPr>
              <a:t>chelanti </a:t>
            </a:r>
            <a:r>
              <a:rPr lang="it-IT" sz="2000" dirty="0">
                <a:latin typeface="+mj-lt"/>
              </a:rPr>
              <a:t>dei gruppi </a:t>
            </a:r>
            <a:r>
              <a:rPr lang="it-IT" sz="2000" dirty="0" smtClean="0">
                <a:latin typeface="+mj-lt"/>
              </a:rPr>
              <a:t>funzionali; </a:t>
            </a:r>
          </a:p>
          <a:p>
            <a:pPr marL="285750" indent="-285750">
              <a:buFont typeface="Arial" panose="020B0604020202020204" pitchFamily="34" charset="0"/>
              <a:buChar char="•"/>
            </a:pPr>
            <a:r>
              <a:rPr lang="it-IT" sz="2000" dirty="0">
                <a:latin typeface="+mj-lt"/>
              </a:rPr>
              <a:t>a</a:t>
            </a:r>
            <a:r>
              <a:rPr lang="it-IT" sz="2000" dirty="0" smtClean="0">
                <a:latin typeface="+mj-lt"/>
              </a:rPr>
              <a:t>cidifica </a:t>
            </a:r>
            <a:r>
              <a:rPr lang="it-IT" sz="2000" dirty="0">
                <a:latin typeface="+mj-lt"/>
              </a:rPr>
              <a:t>il terreno </a:t>
            </a:r>
            <a:r>
              <a:rPr lang="it-IT" sz="2000" dirty="0" smtClean="0">
                <a:latin typeface="+mj-lt"/>
              </a:rPr>
              <a:t>aumenta </a:t>
            </a:r>
            <a:r>
              <a:rPr lang="it-IT" sz="2000" dirty="0">
                <a:latin typeface="+mj-lt"/>
              </a:rPr>
              <a:t>il potere tampone</a:t>
            </a:r>
          </a:p>
          <a:p>
            <a:pPr marL="285750" indent="-285750">
              <a:buFont typeface="Arial" panose="020B0604020202020204" pitchFamily="34" charset="0"/>
              <a:buChar char="•"/>
            </a:pPr>
            <a:r>
              <a:rPr lang="it-IT" sz="2000" dirty="0">
                <a:latin typeface="+mj-lt"/>
              </a:rPr>
              <a:t>a</a:t>
            </a:r>
            <a:r>
              <a:rPr lang="it-IT" sz="2000" dirty="0" smtClean="0">
                <a:latin typeface="+mj-lt"/>
              </a:rPr>
              <a:t>gisce </a:t>
            </a:r>
            <a:r>
              <a:rPr lang="it-IT" sz="2000" dirty="0">
                <a:latin typeface="+mj-lt"/>
              </a:rPr>
              <a:t>assieme alle argille sul trasferimento degli elementi nutritivi, agevolando lo scambio di ioni idrogeno con ioni minerali (</a:t>
            </a:r>
            <a:r>
              <a:rPr lang="it-IT" sz="2000" dirty="0" smtClean="0">
                <a:latin typeface="+mj-lt"/>
              </a:rPr>
              <a:t>figura)</a:t>
            </a:r>
            <a:endParaRPr lang="it-IT" sz="2000" dirty="0">
              <a:latin typeface="+mj-lt"/>
            </a:endParaRPr>
          </a:p>
          <a:p>
            <a:pPr marL="285750" indent="-285750">
              <a:buFont typeface="Arial" panose="020B0604020202020204" pitchFamily="34" charset="0"/>
              <a:buChar char="•"/>
            </a:pPr>
            <a:r>
              <a:rPr lang="it-IT" sz="2000" dirty="0">
                <a:latin typeface="+mj-lt"/>
              </a:rPr>
              <a:t>Rende inattive sostanze organiche ed inorganiche o ne rallenta l’azione perché le lega e trattiene, riducendone sia l’effetto (es. riduzione della tossicità degli ioni Al ed Mn nei terreni acidi, riduzione dell’azione di erbicidi e fitofarmaci, riduzione della tossicità degli inquinanti) sia il dilavamento, e </a:t>
            </a:r>
            <a:r>
              <a:rPr lang="it-IT" sz="2000" dirty="0" smtClean="0">
                <a:latin typeface="+mj-lt"/>
              </a:rPr>
              <a:t>ne favorisce </a:t>
            </a:r>
            <a:r>
              <a:rPr lang="it-IT" sz="2000" dirty="0">
                <a:latin typeface="+mj-lt"/>
              </a:rPr>
              <a:t>il lento rilascio</a:t>
            </a:r>
            <a:r>
              <a:rPr lang="it-IT" sz="2000" dirty="0" smtClean="0">
                <a:latin typeface="+mj-lt"/>
              </a:rPr>
              <a:t>.</a:t>
            </a:r>
            <a:endParaRPr lang="it-IT" sz="2000" dirty="0">
              <a:latin typeface="+mj-lt"/>
            </a:endParaRP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Effetti sulle caratteristiche chimiche</a:t>
            </a:r>
            <a:endParaRPr lang="it-IT" sz="3200" b="1" dirty="0">
              <a:effectLst>
                <a:outerShdw blurRad="38100" dist="38100" dir="2700000" algn="tl">
                  <a:srgbClr val="000000">
                    <a:alpha val="43137"/>
                  </a:srgbClr>
                </a:outerShdw>
              </a:effectLst>
              <a:latin typeface="+mj-lt"/>
            </a:endParaRPr>
          </a:p>
        </p:txBody>
      </p:sp>
      <p:pic>
        <p:nvPicPr>
          <p:cNvPr id="10" name="Immagine 9"/>
          <p:cNvPicPr/>
          <p:nvPr/>
        </p:nvPicPr>
        <p:blipFill rotWithShape="1">
          <a:blip r:embed="rId3" cstate="print"/>
          <a:srcRect b="16103"/>
          <a:stretch/>
        </p:blipFill>
        <p:spPr bwMode="auto">
          <a:xfrm>
            <a:off x="2058506" y="5269236"/>
            <a:ext cx="2401570" cy="1584960"/>
          </a:xfrm>
          <a:prstGeom prst="rect">
            <a:avLst/>
          </a:prstGeom>
          <a:ln>
            <a:noFill/>
          </a:ln>
          <a:extLst>
            <a:ext uri="{53640926-AAD7-44D8-BBD7-CCE9431645EC}">
              <a14:shadowObscured xmlns:a14="http://schemas.microsoft.com/office/drawing/2010/main"/>
            </a:ext>
          </a:extLst>
        </p:spPr>
      </p:pic>
      <p:sp>
        <p:nvSpPr>
          <p:cNvPr id="4" name="Rettangolo 3"/>
          <p:cNvSpPr/>
          <p:nvPr/>
        </p:nvSpPr>
        <p:spPr>
          <a:xfrm>
            <a:off x="4620847" y="5805264"/>
            <a:ext cx="3473382" cy="835613"/>
          </a:xfrm>
          <a:prstGeom prst="rect">
            <a:avLst/>
          </a:prstGeom>
        </p:spPr>
        <p:txBody>
          <a:bodyPr wrap="square">
            <a:spAutoFit/>
          </a:bodyPr>
          <a:lstStyle/>
          <a:p>
            <a:pPr algn="just">
              <a:lnSpc>
                <a:spcPct val="115000"/>
              </a:lnSpc>
              <a:spcAft>
                <a:spcPts val="1000"/>
              </a:spcAft>
            </a:pPr>
            <a:r>
              <a:rPr lang="it-IT" sz="1400" dirty="0" smtClean="0">
                <a:latin typeface="Calibri" panose="020F0502020204030204" pitchFamily="34" charset="0"/>
                <a:ea typeface="Calibri" panose="020F0502020204030204" pitchFamily="34" charset="0"/>
                <a:cs typeface="Times New Roman" panose="02020603050405020304" pitchFamily="18" charset="0"/>
              </a:rPr>
              <a:t>ruolo </a:t>
            </a:r>
            <a:r>
              <a:rPr lang="it-IT" sz="1400" dirty="0">
                <a:latin typeface="Calibri" panose="020F0502020204030204" pitchFamily="34" charset="0"/>
                <a:ea typeface="Calibri" panose="020F0502020204030204" pitchFamily="34" charset="0"/>
                <a:cs typeface="Times New Roman" panose="02020603050405020304" pitchFamily="18" charset="0"/>
              </a:rPr>
              <a:t>dei colloidi organo-minerali come intermediari nel trasferimento degli elementi nutritivi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7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220363" y="980728"/>
            <a:ext cx="8566202" cy="3477875"/>
          </a:xfrm>
          <a:prstGeom prst="rect">
            <a:avLst/>
          </a:prstGeom>
        </p:spPr>
        <p:txBody>
          <a:bodyPr wrap="square">
            <a:spAutoFit/>
          </a:bodyPr>
          <a:lstStyle/>
          <a:p>
            <a:r>
              <a:rPr lang="it-IT" sz="2000" dirty="0" smtClean="0">
                <a:latin typeface="+mj-lt"/>
              </a:rPr>
              <a:t>effetto </a:t>
            </a:r>
            <a:r>
              <a:rPr lang="it-IT" sz="2000" dirty="0">
                <a:latin typeface="+mj-lt"/>
              </a:rPr>
              <a:t>di stabilizzazione della </a:t>
            </a:r>
            <a:r>
              <a:rPr lang="it-IT" sz="2000" dirty="0" smtClean="0">
                <a:latin typeface="+mj-lt"/>
              </a:rPr>
              <a:t>struttura che </a:t>
            </a:r>
            <a:r>
              <a:rPr lang="it-IT" sz="2000" dirty="0">
                <a:latin typeface="+mj-lt"/>
              </a:rPr>
              <a:t>può compensare in tutto o in parte i difetti legati alla tessitura</a:t>
            </a:r>
            <a:r>
              <a:rPr lang="it-IT" sz="2000" dirty="0" smtClean="0">
                <a:latin typeface="+mj-lt"/>
              </a:rPr>
              <a:t>.  Migliora quindi:</a:t>
            </a:r>
          </a:p>
          <a:p>
            <a:pPr marL="342900" indent="-342900">
              <a:buFont typeface="Arial" panose="020B0604020202020204" pitchFamily="34" charset="0"/>
              <a:buChar char="•"/>
            </a:pPr>
            <a:r>
              <a:rPr lang="it-IT" sz="2000" dirty="0" smtClean="0">
                <a:latin typeface="+mj-lt"/>
              </a:rPr>
              <a:t>porosità,</a:t>
            </a:r>
          </a:p>
          <a:p>
            <a:pPr marL="342900" indent="-342900">
              <a:buFont typeface="Arial" panose="020B0604020202020204" pitchFamily="34" charset="0"/>
              <a:buChar char="•"/>
            </a:pPr>
            <a:r>
              <a:rPr lang="it-IT" sz="2000" dirty="0" smtClean="0">
                <a:latin typeface="+mj-lt"/>
              </a:rPr>
              <a:t>capacità </a:t>
            </a:r>
            <a:r>
              <a:rPr lang="it-IT" sz="2000" dirty="0">
                <a:latin typeface="+mj-lt"/>
              </a:rPr>
              <a:t>di ritenzione dell'acqua</a:t>
            </a:r>
            <a:r>
              <a:rPr lang="it-IT" sz="2000" dirty="0" smtClean="0">
                <a:latin typeface="+mj-lt"/>
              </a:rPr>
              <a:t>,</a:t>
            </a:r>
          </a:p>
          <a:p>
            <a:pPr marL="342900" indent="-342900">
              <a:buFont typeface="Arial" panose="020B0604020202020204" pitchFamily="34" charset="0"/>
              <a:buChar char="•"/>
            </a:pPr>
            <a:r>
              <a:rPr lang="it-IT" sz="2000" dirty="0" smtClean="0">
                <a:latin typeface="+mj-lt"/>
              </a:rPr>
              <a:t>stabilità </a:t>
            </a:r>
            <a:r>
              <a:rPr lang="it-IT" sz="2000" dirty="0">
                <a:latin typeface="+mj-lt"/>
              </a:rPr>
              <a:t>degli aggregati, </a:t>
            </a:r>
            <a:endParaRPr lang="it-IT" sz="2000" dirty="0" smtClean="0">
              <a:latin typeface="+mj-lt"/>
            </a:endParaRPr>
          </a:p>
          <a:p>
            <a:pPr marL="342900" indent="-342900">
              <a:buFont typeface="Arial" panose="020B0604020202020204" pitchFamily="34" charset="0"/>
              <a:buChar char="•"/>
            </a:pPr>
            <a:r>
              <a:rPr lang="it-IT" sz="2000" dirty="0" err="1" smtClean="0">
                <a:latin typeface="+mj-lt"/>
              </a:rPr>
              <a:t>erodibilità</a:t>
            </a:r>
            <a:r>
              <a:rPr lang="it-IT" sz="2000" dirty="0">
                <a:latin typeface="+mj-lt"/>
              </a:rPr>
              <a:t>, </a:t>
            </a:r>
            <a:endParaRPr lang="it-IT" sz="2000" dirty="0" smtClean="0">
              <a:latin typeface="+mj-lt"/>
            </a:endParaRPr>
          </a:p>
          <a:p>
            <a:pPr marL="342900" indent="-342900">
              <a:buFont typeface="Arial" panose="020B0604020202020204" pitchFamily="34" charset="0"/>
              <a:buChar char="•"/>
            </a:pPr>
            <a:r>
              <a:rPr lang="it-IT" sz="2000" dirty="0" smtClean="0">
                <a:latin typeface="+mj-lt"/>
              </a:rPr>
              <a:t>tenacità</a:t>
            </a:r>
            <a:r>
              <a:rPr lang="it-IT" sz="2000" dirty="0">
                <a:latin typeface="+mj-lt"/>
              </a:rPr>
              <a:t>, </a:t>
            </a:r>
            <a:endParaRPr lang="it-IT" sz="2000" dirty="0" smtClean="0">
              <a:latin typeface="+mj-lt"/>
            </a:endParaRPr>
          </a:p>
          <a:p>
            <a:pPr marL="342900" indent="-342900">
              <a:buFont typeface="Arial" panose="020B0604020202020204" pitchFamily="34" charset="0"/>
              <a:buChar char="•"/>
            </a:pPr>
            <a:r>
              <a:rPr lang="it-IT" sz="2000" dirty="0">
                <a:latin typeface="+mj-lt"/>
              </a:rPr>
              <a:t>a</a:t>
            </a:r>
            <a:r>
              <a:rPr lang="it-IT" sz="2000" dirty="0" smtClean="0">
                <a:latin typeface="+mj-lt"/>
              </a:rPr>
              <a:t>desività</a:t>
            </a:r>
            <a:endParaRPr lang="it-IT" sz="2000" dirty="0">
              <a:latin typeface="+mj-lt"/>
            </a:endParaRPr>
          </a:p>
          <a:p>
            <a:r>
              <a:rPr lang="it-IT" sz="2000" dirty="0" smtClean="0">
                <a:latin typeface="+mj-lt"/>
              </a:rPr>
              <a:t>I </a:t>
            </a:r>
            <a:r>
              <a:rPr lang="it-IT" sz="2000" dirty="0">
                <a:latin typeface="+mj-lt"/>
              </a:rPr>
              <a:t>meccanismi attraverso i quali la sostanza organica stabilizza la struttura sono basati sulle forti interazioni fra sostanza organica e minerali del suolo </a:t>
            </a:r>
            <a:r>
              <a:rPr lang="it-IT" sz="2000" dirty="0" smtClean="0">
                <a:latin typeface="+mj-lt"/>
              </a:rPr>
              <a:t>e </a:t>
            </a:r>
            <a:r>
              <a:rPr lang="it-IT" sz="2000" dirty="0">
                <a:latin typeface="+mj-lt"/>
              </a:rPr>
              <a:t>fra organismi e minerali. </a:t>
            </a: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Effetti sulle caratteristiche fisiche</a:t>
            </a:r>
            <a:endParaRPr lang="it-IT" sz="3200" b="1" dirty="0">
              <a:effectLst>
                <a:outerShdw blurRad="38100" dist="38100" dir="2700000" algn="tl">
                  <a:srgbClr val="000000">
                    <a:alpha val="43137"/>
                  </a:srgbClr>
                </a:outerShdw>
              </a:effectLst>
              <a:latin typeface="+mj-lt"/>
            </a:endParaRPr>
          </a:p>
        </p:txBody>
      </p:sp>
      <p:sp>
        <p:nvSpPr>
          <p:cNvPr id="2" name="Rectangle 2"/>
          <p:cNvSpPr>
            <a:spLocks noChangeArrowheads="1"/>
          </p:cNvSpPr>
          <p:nvPr/>
        </p:nvSpPr>
        <p:spPr bwMode="auto">
          <a:xfrm>
            <a:off x="3707904" y="39079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pic>
        <p:nvPicPr>
          <p:cNvPr id="12" name="Immagine 11" descr="C:\Users\computer\Desktop\COPIE FILES e PROGRAMMI\Documenti 19 ottobre 2014\CD SIA\LIBRO AGRONOMIA\biostruct\Diapositiva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217" y="4136504"/>
            <a:ext cx="3590925" cy="2695575"/>
          </a:xfrm>
          <a:prstGeom prst="rect">
            <a:avLst/>
          </a:prstGeom>
          <a:noFill/>
          <a:ln>
            <a:noFill/>
          </a:ln>
        </p:spPr>
      </p:pic>
      <p:sp>
        <p:nvSpPr>
          <p:cNvPr id="5" name="Rettangolo 4"/>
          <p:cNvSpPr/>
          <p:nvPr/>
        </p:nvSpPr>
        <p:spPr>
          <a:xfrm>
            <a:off x="5436096" y="4449115"/>
            <a:ext cx="3374946" cy="2062103"/>
          </a:xfrm>
          <a:prstGeom prst="rect">
            <a:avLst/>
          </a:prstGeom>
        </p:spPr>
        <p:txBody>
          <a:bodyPr wrap="square">
            <a:spAutoFit/>
          </a:bodyPr>
          <a:lstStyle/>
          <a:p>
            <a:pPr indent="180340" algn="just">
              <a:spcAft>
                <a:spcPts val="0"/>
              </a:spcAft>
            </a:pPr>
            <a:r>
              <a:rPr lang="it-IT" sz="1600" dirty="0">
                <a:latin typeface="Calibri" panose="020F0502020204030204" pitchFamily="34" charset="0"/>
                <a:ea typeface="Times New Roman" panose="02020603050405020304" pitchFamily="18" charset="0"/>
              </a:rPr>
              <a:t>colle biologiche: alto a sin: radice con essudati nella rizosfera. Alto a dx: particelle di suolo che aderiscono alle radici grazie agli essudati. Basso a sin:  colle polisaccaridiche basso a dx: ifa fungina che aderisce alla superficie del minerale argilloso grazie alla colla biologica.</a:t>
            </a:r>
            <a:endParaRPr lang="it-IT" sz="1600" spc="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19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additive="base">
                                        <p:cTn id="49" dur="500" fill="hold"/>
                                        <p:tgtEl>
                                          <p:spTgt spid="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360907" y="1083386"/>
            <a:ext cx="8566202" cy="4708981"/>
          </a:xfrm>
          <a:prstGeom prst="rect">
            <a:avLst/>
          </a:prstGeom>
        </p:spPr>
        <p:txBody>
          <a:bodyPr wrap="square">
            <a:spAutoFit/>
          </a:bodyPr>
          <a:lstStyle/>
          <a:p>
            <a:pPr algn="just"/>
            <a:r>
              <a:rPr lang="it-IT" sz="2000" dirty="0">
                <a:latin typeface="+mj-lt"/>
              </a:rPr>
              <a:t>I produttori primari forniscono substrato energetico e sostanze con effetti diversi (stimolanti, attrattive, repulsive) per altri organismi, dando origine ad una catena trofica ipogea che cambia la composizione biologica del suolo attraendo e sostenendo organismi </a:t>
            </a:r>
            <a:r>
              <a:rPr lang="it-IT" sz="2000" dirty="0" smtClean="0">
                <a:latin typeface="+mj-lt"/>
              </a:rPr>
              <a:t>consumatori e </a:t>
            </a:r>
            <a:r>
              <a:rPr lang="it-IT" sz="2000" dirty="0">
                <a:latin typeface="+mj-lt"/>
              </a:rPr>
              <a:t>decompositori che a loro volta intrattengono complesse relazioni di attrazione, repulsione, predazione, competizione, associazione o simbiosi fra loro nella </a:t>
            </a:r>
            <a:r>
              <a:rPr lang="it-IT" sz="2000" dirty="0" smtClean="0">
                <a:latin typeface="+mj-lt"/>
              </a:rPr>
              <a:t>rizosfera.</a:t>
            </a:r>
            <a:endParaRPr lang="it-IT" sz="2000" dirty="0">
              <a:latin typeface="+mj-lt"/>
            </a:endParaRPr>
          </a:p>
          <a:p>
            <a:pPr algn="just"/>
            <a:r>
              <a:rPr lang="it-IT" sz="2000" dirty="0">
                <a:latin typeface="+mj-lt"/>
              </a:rPr>
              <a:t> </a:t>
            </a:r>
          </a:p>
          <a:p>
            <a:pPr algn="just"/>
            <a:r>
              <a:rPr lang="it-IT" sz="2000" dirty="0">
                <a:latin typeface="+mj-lt"/>
              </a:rPr>
              <a:t>Il tipo di substrato organico apportato al terreno, assieme alle condizioni termiche, idriche  e di aerazione seleziona i gruppi microbici deputati alla decomposizione, e ne orienta i processi verso la umificazione, la mineralizzazione o l’accumulo di sostanze intermedie parzialmente decomposte, che secondo alcune teorie possono determinare una forma di tossicità del suolo nei confronti di alcune specie, legata ai fenomeni di stanchezza del terreno. L’apporto di sostanza organica equilibrata per composizione chimica, in particolare di origini diverse, può superare questo blocco nel metabolismo del suolo</a:t>
            </a:r>
            <a:r>
              <a:rPr lang="it-IT" sz="2000" dirty="0" smtClean="0">
                <a:latin typeface="+mj-lt"/>
              </a:rPr>
              <a:t>. </a:t>
            </a:r>
            <a:endParaRPr lang="it-IT" sz="2000" dirty="0">
              <a:latin typeface="+mj-lt"/>
            </a:endParaRP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Effetti sulle caratteristiche biologiche</a:t>
            </a:r>
            <a:endParaRPr lang="it-IT" sz="3200" b="1" dirty="0">
              <a:effectLst>
                <a:outerShdw blurRad="38100" dist="38100" dir="2700000" algn="tl">
                  <a:srgbClr val="000000">
                    <a:alpha val="43137"/>
                  </a:srgbClr>
                </a:outerShdw>
              </a:effectLst>
              <a:latin typeface="+mj-lt"/>
            </a:endParaRPr>
          </a:p>
        </p:txBody>
      </p:sp>
      <p:sp>
        <p:nvSpPr>
          <p:cNvPr id="2" name="Rectangle 2"/>
          <p:cNvSpPr>
            <a:spLocks noChangeArrowheads="1"/>
          </p:cNvSpPr>
          <p:nvPr/>
        </p:nvSpPr>
        <p:spPr bwMode="auto">
          <a:xfrm>
            <a:off x="3707904" y="39079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39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6" name="Rettangolo 15"/>
          <p:cNvSpPr/>
          <p:nvPr/>
        </p:nvSpPr>
        <p:spPr>
          <a:xfrm>
            <a:off x="251520" y="116632"/>
            <a:ext cx="8784976" cy="1077218"/>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Come fare per incrementare la sostanza organica del suolo ?</a:t>
            </a:r>
            <a:endParaRPr lang="it-IT" sz="3200" b="1" dirty="0">
              <a:effectLst>
                <a:outerShdw blurRad="38100" dist="38100" dir="2700000" algn="tl">
                  <a:srgbClr val="000000">
                    <a:alpha val="43137"/>
                  </a:srgbClr>
                </a:outerShdw>
              </a:effectLst>
              <a:latin typeface="+mj-lt"/>
            </a:endParaRPr>
          </a:p>
        </p:txBody>
      </p:sp>
      <p:sp>
        <p:nvSpPr>
          <p:cNvPr id="12" name="Rettangolo 11"/>
          <p:cNvSpPr/>
          <p:nvPr/>
        </p:nvSpPr>
        <p:spPr>
          <a:xfrm>
            <a:off x="251521" y="1340768"/>
            <a:ext cx="8568952" cy="4598182"/>
          </a:xfrm>
          <a:prstGeom prst="rect">
            <a:avLst/>
          </a:prstGeom>
        </p:spPr>
        <p:txBody>
          <a:bodyPr wrap="square">
            <a:spAutoFit/>
          </a:bodyPr>
          <a:lstStyle/>
          <a:p>
            <a:pPr marL="342900" indent="-342900">
              <a:buFont typeface="Arial" panose="020B0604020202020204" pitchFamily="34" charset="0"/>
              <a:buChar char="•"/>
              <a:defRPr/>
            </a:pPr>
            <a:r>
              <a:rPr lang="it-IT" sz="2400" dirty="0" smtClean="0">
                <a:latin typeface="+mj-lt"/>
              </a:rPr>
              <a:t>Sostituire il più possibile i concimi minerali con quelli organici (ampia sperimentazione della Regione Lombardia, </a:t>
            </a:r>
            <a:r>
              <a:rPr lang="it-IT" sz="2400" dirty="0" err="1" smtClean="0">
                <a:latin typeface="+mj-lt"/>
              </a:rPr>
              <a:t>digastato</a:t>
            </a:r>
            <a:r>
              <a:rPr lang="it-IT" sz="2400" dirty="0" smtClean="0">
                <a:latin typeface="+mj-lt"/>
              </a:rPr>
              <a:t>=concime chimico)</a:t>
            </a:r>
          </a:p>
          <a:p>
            <a:pPr marL="342000" indent="-342900">
              <a:buFont typeface="Arial" panose="020B0604020202020204" pitchFamily="34" charset="0"/>
              <a:buChar char="•"/>
              <a:defRPr/>
            </a:pPr>
            <a:r>
              <a:rPr lang="it-IT" sz="2400" dirty="0" smtClean="0">
                <a:latin typeface="+mj-lt"/>
              </a:rPr>
              <a:t>la </a:t>
            </a:r>
            <a:r>
              <a:rPr lang="it-IT" sz="2400" dirty="0">
                <a:latin typeface="+mj-lt"/>
              </a:rPr>
              <a:t>semina su sodo (zero </a:t>
            </a:r>
            <a:r>
              <a:rPr lang="it-IT" sz="2400" dirty="0" err="1">
                <a:latin typeface="+mj-lt"/>
              </a:rPr>
              <a:t>tillage</a:t>
            </a:r>
            <a:r>
              <a:rPr lang="it-IT" sz="2400" dirty="0">
                <a:latin typeface="+mj-lt"/>
              </a:rPr>
              <a:t> o </a:t>
            </a:r>
            <a:r>
              <a:rPr lang="it-IT" sz="2400" dirty="0" err="1">
                <a:latin typeface="+mj-lt"/>
              </a:rPr>
              <a:t>sod</a:t>
            </a:r>
            <a:r>
              <a:rPr lang="it-IT" sz="2400" dirty="0">
                <a:latin typeface="+mj-lt"/>
              </a:rPr>
              <a:t> </a:t>
            </a:r>
            <a:r>
              <a:rPr lang="it-IT" sz="2400" dirty="0" err="1" smtClean="0">
                <a:latin typeface="+mj-lt"/>
              </a:rPr>
              <a:t>seeding</a:t>
            </a:r>
            <a:r>
              <a:rPr lang="it-IT" sz="2400" dirty="0" smtClean="0">
                <a:latin typeface="+mj-lt"/>
              </a:rPr>
              <a:t>) e la </a:t>
            </a:r>
            <a:r>
              <a:rPr lang="it-IT" sz="2400" dirty="0">
                <a:latin typeface="+mj-lt"/>
              </a:rPr>
              <a:t>minima lavorazione (minimum </a:t>
            </a:r>
            <a:r>
              <a:rPr lang="it-IT" sz="2400" dirty="0" err="1">
                <a:latin typeface="+mj-lt"/>
              </a:rPr>
              <a:t>tillage</a:t>
            </a:r>
            <a:r>
              <a:rPr lang="it-IT" sz="2400" dirty="0">
                <a:latin typeface="+mj-lt"/>
              </a:rPr>
              <a:t>): </a:t>
            </a:r>
          </a:p>
          <a:p>
            <a:pPr marL="342000" indent="-342000">
              <a:buFont typeface="Arial" pitchFamily="34" charset="0"/>
              <a:buChar char="•"/>
              <a:defRPr/>
            </a:pPr>
            <a:r>
              <a:rPr lang="it-IT" sz="2400" dirty="0">
                <a:latin typeface="+mj-lt"/>
              </a:rPr>
              <a:t>l’adozione di colture di copertura (cover crops), </a:t>
            </a:r>
            <a:r>
              <a:rPr lang="it-IT" sz="2400" dirty="0" smtClean="0">
                <a:latin typeface="+mj-lt"/>
              </a:rPr>
              <a:t>il </a:t>
            </a:r>
            <a:r>
              <a:rPr lang="it-IT" sz="2400" dirty="0">
                <a:latin typeface="+mj-lt"/>
              </a:rPr>
              <a:t>mantenimento in campo di residui colturali</a:t>
            </a:r>
          </a:p>
          <a:p>
            <a:pPr indent="363538">
              <a:lnSpc>
                <a:spcPct val="130000"/>
              </a:lnSpc>
              <a:buFont typeface="Arial" pitchFamily="34" charset="0"/>
              <a:buChar char="•"/>
              <a:defRPr/>
            </a:pPr>
            <a:r>
              <a:rPr lang="it-IT" sz="2400" dirty="0">
                <a:latin typeface="+mj-lt"/>
              </a:rPr>
              <a:t>la pratica di associazioni e rotazioni colturali </a:t>
            </a:r>
            <a:r>
              <a:rPr lang="it-IT" sz="2400" dirty="0" smtClean="0">
                <a:latin typeface="+mj-lt"/>
              </a:rPr>
              <a:t>diversificate</a:t>
            </a:r>
          </a:p>
          <a:p>
            <a:pPr indent="363538">
              <a:lnSpc>
                <a:spcPct val="130000"/>
              </a:lnSpc>
              <a:buFont typeface="Arial" pitchFamily="34" charset="0"/>
              <a:buChar char="•"/>
              <a:defRPr/>
            </a:pPr>
            <a:r>
              <a:rPr lang="it-IT" sz="2400" b="1" dirty="0" smtClean="0">
                <a:latin typeface="+mj-lt"/>
              </a:rPr>
              <a:t>La sperimentazione e la pratica hanno mostrato rese inalterate, impatto ambientale ridotto, crescita della biodiversità e vantaggi economici per l’agricoltore</a:t>
            </a:r>
            <a:endParaRPr lang="it-IT" sz="2400" b="1" dirty="0">
              <a:latin typeface="+mj-lt"/>
            </a:endParaRPr>
          </a:p>
        </p:txBody>
      </p:sp>
    </p:spTree>
    <p:extLst>
      <p:ext uri="{BB962C8B-B14F-4D97-AF65-F5344CB8AC3E}">
        <p14:creationId xmlns:p14="http://schemas.microsoft.com/office/powerpoint/2010/main" val="1131524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110254" y="1178163"/>
            <a:ext cx="8566202" cy="4985980"/>
          </a:xfrm>
          <a:prstGeom prst="rect">
            <a:avLst/>
          </a:prstGeom>
        </p:spPr>
        <p:txBody>
          <a:bodyPr wrap="square">
            <a:spAutoFit/>
          </a:bodyPr>
          <a:lstStyle/>
          <a:p>
            <a:pPr algn="just">
              <a:spcAft>
                <a:spcPts val="1200"/>
              </a:spcAft>
            </a:pPr>
            <a:r>
              <a:rPr lang="it-IT" sz="2400" b="1" dirty="0" smtClean="0">
                <a:latin typeface="+mj-lt"/>
              </a:rPr>
              <a:t>Abbiamo le tecniche per ottenere cibo e migliorare l’ambiente e rendere sostenibile l’attività agricola, passano attraverso la conservazione e l’incremento della sostanza organica</a:t>
            </a:r>
          </a:p>
          <a:p>
            <a:pPr algn="just">
              <a:spcAft>
                <a:spcPts val="1200"/>
              </a:spcAft>
            </a:pPr>
            <a:r>
              <a:rPr lang="it-IT" sz="2400" b="1" dirty="0" smtClean="0">
                <a:latin typeface="+mj-lt"/>
              </a:rPr>
              <a:t>Occorre continuare la ricerca, </a:t>
            </a:r>
            <a:r>
              <a:rPr lang="it-IT" sz="2400" dirty="0" smtClean="0">
                <a:latin typeface="+mj-lt"/>
              </a:rPr>
              <a:t>non solo tecnologica, ma anche quella per lo sviluppo partecipato che è il solo mezzo per rendere l’innovazione in linea con quello che vogliono le persone (e che è diverso dai desiderata dei centri di potere).</a:t>
            </a:r>
          </a:p>
          <a:p>
            <a:pPr algn="just">
              <a:spcAft>
                <a:spcPts val="1200"/>
              </a:spcAft>
            </a:pPr>
            <a:r>
              <a:rPr lang="it-IT" sz="2400" b="1" dirty="0" smtClean="0">
                <a:latin typeface="+mj-lt"/>
              </a:rPr>
              <a:t>Ricerca di base da sviluppare: </a:t>
            </a:r>
            <a:r>
              <a:rPr lang="it-IT" sz="2400" dirty="0" smtClean="0">
                <a:latin typeface="+mj-lt"/>
              </a:rPr>
              <a:t>capire sempre meglio i meccanismi dell’ambiente e della produttività per la valorizzazione della sostanza organica da tutte le fonti. </a:t>
            </a:r>
          </a:p>
          <a:p>
            <a:pPr algn="just">
              <a:spcAft>
                <a:spcPts val="1200"/>
              </a:spcAft>
            </a:pPr>
            <a:r>
              <a:rPr lang="it-IT" sz="2400" b="1" dirty="0" smtClean="0">
                <a:latin typeface="+mj-lt"/>
              </a:rPr>
              <a:t>Il futuro che ci aspetta: </a:t>
            </a:r>
            <a:r>
              <a:rPr lang="it-IT" sz="2400" dirty="0" err="1" smtClean="0">
                <a:latin typeface="+mj-lt"/>
              </a:rPr>
              <a:t>climate</a:t>
            </a:r>
            <a:r>
              <a:rPr lang="it-IT" sz="2400" dirty="0" smtClean="0">
                <a:latin typeface="+mj-lt"/>
              </a:rPr>
              <a:t> </a:t>
            </a:r>
            <a:r>
              <a:rPr lang="it-IT" sz="2400" dirty="0" err="1" smtClean="0">
                <a:latin typeface="+mj-lt"/>
              </a:rPr>
              <a:t>change</a:t>
            </a:r>
            <a:r>
              <a:rPr lang="it-IT" sz="2400" dirty="0" smtClean="0">
                <a:latin typeface="+mj-lt"/>
              </a:rPr>
              <a:t> e bisogno di conoscenza per l’adattamento e mitigazione. Anche qui la sostanza organica ci aiuta</a:t>
            </a:r>
            <a:endParaRPr lang="it-IT" sz="2400" dirty="0">
              <a:latin typeface="+mj-lt"/>
            </a:endParaRP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Conclusioni</a:t>
            </a:r>
            <a:endParaRPr lang="it-IT" sz="32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7324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ecnologieappropriate.it/wp-content/uploads/2011/10/Pannelli-so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44824"/>
            <a:ext cx="6438900" cy="482917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71600" y="836712"/>
            <a:ext cx="7416824" cy="646331"/>
          </a:xfrm>
          <a:prstGeom prst="rect">
            <a:avLst/>
          </a:prstGeom>
          <a:noFill/>
        </p:spPr>
        <p:txBody>
          <a:bodyPr wrap="square" rtlCol="0">
            <a:spAutoFit/>
          </a:bodyPr>
          <a:lstStyle/>
          <a:p>
            <a:r>
              <a:rPr lang="it-IT" dirty="0" smtClean="0">
                <a:latin typeface="+mj-lt"/>
              </a:rPr>
              <a:t>Io non credo a chi dice che il futuro è questo: sottrae suolo, causa erosione e impermeabilizzazione, è come la cementificazione!  (ma sui tetti va bene !)</a:t>
            </a:r>
            <a:endParaRPr lang="it-IT" dirty="0">
              <a:latin typeface="+mj-lt"/>
            </a:endParaRPr>
          </a:p>
        </p:txBody>
      </p:sp>
      <p:sp>
        <p:nvSpPr>
          <p:cNvPr id="4" name="CasellaDiTesto 3"/>
          <p:cNvSpPr txBox="1"/>
          <p:nvPr/>
        </p:nvSpPr>
        <p:spPr>
          <a:xfrm>
            <a:off x="943075" y="2289830"/>
            <a:ext cx="7416824" cy="2123658"/>
          </a:xfrm>
          <a:prstGeom prst="rect">
            <a:avLst/>
          </a:prstGeom>
          <a:noFill/>
        </p:spPr>
        <p:txBody>
          <a:bodyPr wrap="square" rtlCol="0">
            <a:spAutoFit/>
          </a:bodyPr>
          <a:lstStyle/>
          <a:p>
            <a:r>
              <a:rPr lang="it-IT" sz="6600" b="1" dirty="0" smtClean="0">
                <a:latin typeface="+mj-lt"/>
              </a:rPr>
              <a:t>Grazie dell’attenzione!</a:t>
            </a:r>
            <a:endParaRPr lang="it-IT" sz="6600" b="1" dirty="0">
              <a:latin typeface="+mj-lt"/>
            </a:endParaRPr>
          </a:p>
        </p:txBody>
      </p:sp>
    </p:spTree>
    <p:extLst>
      <p:ext uri="{BB962C8B-B14F-4D97-AF65-F5344CB8AC3E}">
        <p14:creationId xmlns:p14="http://schemas.microsoft.com/office/powerpoint/2010/main" val="320230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cxnSp>
        <p:nvCxnSpPr>
          <p:cNvPr id="9" name="Connettore 1 8"/>
          <p:cNvCxnSpPr/>
          <p:nvPr/>
        </p:nvCxnSpPr>
        <p:spPr bwMode="auto">
          <a:xfrm>
            <a:off x="0" y="6207759"/>
            <a:ext cx="9144000" cy="0"/>
          </a:xfrm>
          <a:prstGeom prst="line">
            <a:avLst/>
          </a:prstGeom>
          <a:solidFill>
            <a:srgbClr val="BBE0E3"/>
          </a:solidFill>
          <a:ln w="28575" cap="flat" cmpd="sng" algn="ctr">
            <a:solidFill>
              <a:srgbClr val="FFFFFF">
                <a:lumMod val="75000"/>
              </a:srgbClr>
            </a:solidFill>
            <a:prstDash val="solid"/>
            <a:round/>
            <a:headEnd type="none" w="med" len="med"/>
            <a:tailEnd type="none" w="med" len="med"/>
          </a:ln>
          <a:effectLst/>
        </p:spPr>
      </p:cxn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200" b="1" dirty="0">
                <a:solidFill>
                  <a:srgbClr val="FFFFFF">
                    <a:lumMod val="95000"/>
                  </a:srgbClr>
                </a:solidFill>
                <a:latin typeface="Times New Roman" pitchFamily="18" charset="0"/>
                <a:ea typeface="ＭＳ Ｐゴシック" pitchFamily="96" charset="-128"/>
                <a:cs typeface="Times New Roman" pitchFamily="18" charset="0"/>
              </a:rPr>
              <a:t>UNIVERSITÀ DEGLI STUDI DI MILANO</a:t>
            </a:r>
            <a:endParaRPr lang="it-IT" b="1" dirty="0">
              <a:solidFill>
                <a:srgbClr val="FFFFFF">
                  <a:lumMod val="95000"/>
                </a:srgbClr>
              </a:solidFill>
              <a:latin typeface="Times New Roman" pitchFamily="18" charset="0"/>
              <a:ea typeface="ＭＳ Ｐゴシック" pitchFamily="96" charset="-128"/>
              <a:cs typeface="Times New Roman" pitchFamily="18" charset="0"/>
            </a:endParaRPr>
          </a:p>
        </p:txBody>
      </p:sp>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296580" y="880259"/>
            <a:ext cx="8402920" cy="4708981"/>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it-IT" b="1" dirty="0" smtClean="0">
                <a:latin typeface="+mj-lt"/>
              </a:rPr>
              <a:t>Nel 2050 l’incremento numerico e di benessere della popolazione richiederà globalmente  un aumento del 70% della produzione di cibo </a:t>
            </a:r>
            <a:r>
              <a:rPr lang="it-IT" dirty="0" smtClean="0">
                <a:latin typeface="+mj-lt"/>
              </a:rPr>
              <a:t>(e del 100% nei paesi in via di sviluppo)</a:t>
            </a:r>
            <a:r>
              <a:rPr lang="it-IT" b="1" dirty="0" smtClean="0">
                <a:latin typeface="+mj-lt"/>
              </a:rPr>
              <a:t> rispetto al 2009. </a:t>
            </a:r>
            <a:r>
              <a:rPr lang="it-IT" dirty="0" smtClean="0">
                <a:latin typeface="+mj-lt"/>
              </a:rPr>
              <a:t>La produzione dovrà crescere più in fretta dell’aumento di popolazione.</a:t>
            </a:r>
          </a:p>
          <a:p>
            <a:pPr marL="285750" indent="-285750" algn="just">
              <a:spcAft>
                <a:spcPts val="1200"/>
              </a:spcAft>
              <a:buFont typeface="Arial" panose="020B0604020202020204" pitchFamily="34" charset="0"/>
              <a:buChar char="•"/>
            </a:pPr>
            <a:r>
              <a:rPr lang="it-IT" b="1" dirty="0" smtClean="0">
                <a:latin typeface="+mj-lt"/>
              </a:rPr>
              <a:t>Tuttavia la distribuzione delle terre e delle acque  non favorisce i paesi in via di sviluppo. </a:t>
            </a:r>
            <a:r>
              <a:rPr lang="it-IT" dirty="0" smtClean="0">
                <a:latin typeface="+mj-lt"/>
              </a:rPr>
              <a:t>La disponibilità media pro-capite di terreno agricolo è la metà di quella dei paesi ricchi, e la potenzialità produttiva è inferiore, aggravata dalla scarsità di acqua.</a:t>
            </a:r>
          </a:p>
          <a:p>
            <a:pPr marL="285750" indent="-285750" algn="just">
              <a:spcAft>
                <a:spcPts val="1200"/>
              </a:spcAft>
              <a:buFont typeface="Arial" panose="020B0604020202020204" pitchFamily="34" charset="0"/>
              <a:buChar char="•"/>
            </a:pPr>
            <a:r>
              <a:rPr lang="it-IT" b="1" dirty="0" smtClean="0">
                <a:latin typeface="+mj-lt"/>
              </a:rPr>
              <a:t>La maggior produzione richiesta può derivare solo dall’intensificazione delle produzioni delle aree più fertili attualmente coltivate </a:t>
            </a:r>
            <a:r>
              <a:rPr lang="it-IT" dirty="0" smtClean="0">
                <a:latin typeface="+mj-lt"/>
              </a:rPr>
              <a:t>(si stanno già abbandonando le aree meno produttive a favore della rinaturalizzazione). Occorrono però tecniche di gestione sostenibile. Troppi territori agricoli rischiano cadute di produttività e desertificazione per a bassa sostenibilità (es nelle Marche). E ci saranno gli effetti del </a:t>
            </a:r>
            <a:r>
              <a:rPr lang="it-IT" dirty="0" err="1" smtClean="0">
                <a:latin typeface="+mj-lt"/>
              </a:rPr>
              <a:t>climate</a:t>
            </a:r>
            <a:r>
              <a:rPr lang="it-IT" dirty="0" smtClean="0">
                <a:latin typeface="+mj-lt"/>
              </a:rPr>
              <a:t> </a:t>
            </a:r>
            <a:r>
              <a:rPr lang="it-IT" dirty="0" err="1" smtClean="0">
                <a:latin typeface="+mj-lt"/>
              </a:rPr>
              <a:t>change</a:t>
            </a:r>
            <a:r>
              <a:rPr lang="it-IT" dirty="0" smtClean="0">
                <a:latin typeface="+mj-lt"/>
              </a:rPr>
              <a:t>.</a:t>
            </a:r>
          </a:p>
          <a:p>
            <a:pPr marL="285750" indent="-285750" algn="just">
              <a:spcAft>
                <a:spcPts val="1200"/>
              </a:spcAft>
              <a:buFont typeface="Arial" panose="020B0604020202020204" pitchFamily="34" charset="0"/>
              <a:buChar char="•"/>
            </a:pPr>
            <a:r>
              <a:rPr lang="it-IT" b="1" dirty="0" smtClean="0">
                <a:latin typeface="+mj-lt"/>
              </a:rPr>
              <a:t>C’è il potenziale per aumentare la produttività </a:t>
            </a:r>
            <a:r>
              <a:rPr lang="it-IT" dirty="0" smtClean="0">
                <a:latin typeface="+mj-lt"/>
              </a:rPr>
              <a:t>per ottenere sicurezza alimentare, e limitando </a:t>
            </a:r>
            <a:r>
              <a:rPr lang="it-IT" b="1" dirty="0" smtClean="0">
                <a:latin typeface="+mj-lt"/>
              </a:rPr>
              <a:t>l’impatto sugli altri ecosistemi</a:t>
            </a:r>
            <a:r>
              <a:rPr lang="it-IT" dirty="0" smtClean="0">
                <a:latin typeface="+mj-lt"/>
              </a:rPr>
              <a:t>. </a:t>
            </a: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Il quadro generale</a:t>
            </a:r>
            <a:endParaRPr lang="it-IT" sz="32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367107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 fill="hold" nodeType="clickEffect" p14:presetBounceEnd="4000">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14:bounceEnd="4000">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14:bounceEnd="4000">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cxnSp>
        <p:nvCxnSpPr>
          <p:cNvPr id="9" name="Connettore 1 8"/>
          <p:cNvCxnSpPr/>
          <p:nvPr/>
        </p:nvCxnSpPr>
        <p:spPr bwMode="auto">
          <a:xfrm>
            <a:off x="0" y="6207759"/>
            <a:ext cx="9144000" cy="0"/>
          </a:xfrm>
          <a:prstGeom prst="line">
            <a:avLst/>
          </a:prstGeom>
          <a:solidFill>
            <a:srgbClr val="BBE0E3"/>
          </a:solidFill>
          <a:ln w="28575" cap="flat" cmpd="sng" algn="ctr">
            <a:solidFill>
              <a:srgbClr val="FFFFFF">
                <a:lumMod val="75000"/>
              </a:srgbClr>
            </a:solidFill>
            <a:prstDash val="solid"/>
            <a:round/>
            <a:headEnd type="none" w="med" len="med"/>
            <a:tailEnd type="none" w="med" len="med"/>
          </a:ln>
          <a:effectLst/>
        </p:spPr>
      </p:cxn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200" b="1" dirty="0">
                <a:solidFill>
                  <a:srgbClr val="FFFFFF">
                    <a:lumMod val="95000"/>
                  </a:srgbClr>
                </a:solidFill>
                <a:latin typeface="Times New Roman" pitchFamily="18" charset="0"/>
                <a:ea typeface="ＭＳ Ｐゴシック" pitchFamily="96" charset="-128"/>
                <a:cs typeface="Times New Roman" pitchFamily="18" charset="0"/>
              </a:rPr>
              <a:t>UNIVERSITÀ DEGLI STUDI DI MILANO</a:t>
            </a:r>
            <a:endParaRPr lang="it-IT" b="1" dirty="0">
              <a:solidFill>
                <a:srgbClr val="FFFFFF">
                  <a:lumMod val="95000"/>
                </a:srgbClr>
              </a:solidFill>
              <a:latin typeface="Times New Roman" pitchFamily="18" charset="0"/>
              <a:ea typeface="ＭＳ Ｐゴシック" pitchFamily="96" charset="-128"/>
              <a:cs typeface="Times New Roman" pitchFamily="18" charset="0"/>
            </a:endParaRPr>
          </a:p>
        </p:txBody>
      </p:sp>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4" name="CasellaDiTesto 13"/>
          <p:cNvSpPr txBox="1"/>
          <p:nvPr/>
        </p:nvSpPr>
        <p:spPr>
          <a:xfrm>
            <a:off x="359532" y="908720"/>
            <a:ext cx="8424936" cy="461665"/>
          </a:xfrm>
          <a:prstGeom prst="rect">
            <a:avLst/>
          </a:prstGeom>
          <a:noFill/>
        </p:spPr>
        <p:txBody>
          <a:bodyPr wrap="square" rtlCol="0">
            <a:spAutoFit/>
          </a:bodyPr>
          <a:lstStyle/>
          <a:p>
            <a:r>
              <a:rPr lang="it-IT" sz="2400" dirty="0" smtClean="0">
                <a:latin typeface="+mj-lt"/>
              </a:rPr>
              <a:t>per 4 funzioni riconosciute TUTTE di alto valore</a:t>
            </a:r>
            <a:endParaRPr lang="it-IT" sz="2400" dirty="0">
              <a:latin typeface="+mj-lt"/>
            </a:endParaRPr>
          </a:p>
        </p:txBody>
      </p:sp>
      <p:sp>
        <p:nvSpPr>
          <p:cNvPr id="15" name="Rettangolo 14"/>
          <p:cNvSpPr/>
          <p:nvPr/>
        </p:nvSpPr>
        <p:spPr>
          <a:xfrm>
            <a:off x="296580" y="1556792"/>
            <a:ext cx="8487888" cy="4847481"/>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it-IT" sz="2000" b="1" dirty="0" smtClean="0">
                <a:latin typeface="+mj-lt"/>
              </a:rPr>
              <a:t>Produzione </a:t>
            </a:r>
            <a:r>
              <a:rPr lang="it-IT" sz="2000" b="1" dirty="0">
                <a:latin typeface="+mj-lt"/>
              </a:rPr>
              <a:t>di cibo: </a:t>
            </a:r>
            <a:r>
              <a:rPr lang="it-IT" sz="2000" dirty="0">
                <a:latin typeface="+mj-lt"/>
              </a:rPr>
              <a:t>agricoltura competitiva nei mercati mondiali (riduzione </a:t>
            </a:r>
            <a:r>
              <a:rPr lang="it-IT" sz="2000" dirty="0" smtClean="0">
                <a:latin typeface="+mj-lt"/>
              </a:rPr>
              <a:t>del sostegno </a:t>
            </a:r>
            <a:r>
              <a:rPr lang="it-IT" sz="2000" dirty="0">
                <a:latin typeface="+mj-lt"/>
              </a:rPr>
              <a:t>attraverso il mercato) ma anche agricoltura di alta qualità in </a:t>
            </a:r>
            <a:r>
              <a:rPr lang="it-IT" sz="2000" dirty="0" smtClean="0">
                <a:latin typeface="+mj-lt"/>
              </a:rPr>
              <a:t>termini di </a:t>
            </a:r>
            <a:r>
              <a:rPr lang="it-IT" sz="2000" dirty="0">
                <a:latin typeface="+mj-lt"/>
              </a:rPr>
              <a:t>qualità dei prodotti e di sicurezza alimentare (</a:t>
            </a:r>
            <a:r>
              <a:rPr lang="it-IT" sz="2000" dirty="0" err="1">
                <a:latin typeface="+mj-lt"/>
              </a:rPr>
              <a:t>food</a:t>
            </a:r>
            <a:r>
              <a:rPr lang="it-IT" sz="2000" dirty="0">
                <a:latin typeface="+mj-lt"/>
              </a:rPr>
              <a:t> </a:t>
            </a:r>
            <a:r>
              <a:rPr lang="it-IT" sz="2000" dirty="0" err="1">
                <a:latin typeface="+mj-lt"/>
              </a:rPr>
              <a:t>safety</a:t>
            </a:r>
            <a:r>
              <a:rPr lang="it-IT" sz="2000" dirty="0">
                <a:latin typeface="+mj-lt"/>
              </a:rPr>
              <a:t> </a:t>
            </a:r>
            <a:r>
              <a:rPr lang="it-IT" sz="2000" dirty="0" smtClean="0">
                <a:latin typeface="+mj-lt"/>
              </a:rPr>
              <a:t>e </a:t>
            </a:r>
            <a:r>
              <a:rPr lang="it-IT" sz="2000" dirty="0" err="1" smtClean="0">
                <a:latin typeface="+mj-lt"/>
              </a:rPr>
              <a:t>food</a:t>
            </a:r>
            <a:r>
              <a:rPr lang="it-IT" sz="2000" dirty="0" smtClean="0">
                <a:latin typeface="+mj-lt"/>
              </a:rPr>
              <a:t> security).</a:t>
            </a:r>
          </a:p>
          <a:p>
            <a:pPr marL="285750" indent="-285750" algn="just">
              <a:spcAft>
                <a:spcPts val="1200"/>
              </a:spcAft>
              <a:buFont typeface="Arial" panose="020B0604020202020204" pitchFamily="34" charset="0"/>
              <a:buChar char="•"/>
            </a:pPr>
            <a:r>
              <a:rPr lang="it-IT" sz="2000" b="1" dirty="0" smtClean="0">
                <a:latin typeface="+mj-lt"/>
              </a:rPr>
              <a:t>Funzioni </a:t>
            </a:r>
            <a:r>
              <a:rPr lang="it-IT" sz="2000" b="1" dirty="0">
                <a:latin typeface="+mj-lt"/>
              </a:rPr>
              <a:t>rurali: </a:t>
            </a:r>
            <a:r>
              <a:rPr lang="it-IT" sz="2000" dirty="0">
                <a:latin typeface="+mj-lt"/>
              </a:rPr>
              <a:t>agricoltura che conserva il </a:t>
            </a:r>
            <a:r>
              <a:rPr lang="it-IT" sz="2000" dirty="0" smtClean="0">
                <a:latin typeface="+mj-lt"/>
              </a:rPr>
              <a:t>paesaggio, </a:t>
            </a:r>
            <a:r>
              <a:rPr lang="it-IT" sz="2000" dirty="0">
                <a:latin typeface="+mj-lt"/>
              </a:rPr>
              <a:t>le </a:t>
            </a:r>
            <a:r>
              <a:rPr lang="it-IT" sz="2000" dirty="0" smtClean="0">
                <a:latin typeface="+mj-lt"/>
              </a:rPr>
              <a:t>tradizioni culturali </a:t>
            </a:r>
            <a:r>
              <a:rPr lang="it-IT" sz="2000" dirty="0">
                <a:latin typeface="+mj-lt"/>
              </a:rPr>
              <a:t>locali e contribuisce allo sviluppo socio-economico delle </a:t>
            </a:r>
            <a:r>
              <a:rPr lang="it-IT" sz="2000" dirty="0" smtClean="0">
                <a:latin typeface="+mj-lt"/>
              </a:rPr>
              <a:t>comunità rurali.</a:t>
            </a:r>
          </a:p>
          <a:p>
            <a:pPr marL="285750" indent="-285750" algn="just">
              <a:spcAft>
                <a:spcPts val="1200"/>
              </a:spcAft>
              <a:buFont typeface="Arial" panose="020B0604020202020204" pitchFamily="34" charset="0"/>
              <a:buChar char="•"/>
            </a:pPr>
            <a:r>
              <a:rPr lang="it-IT" sz="2000" b="1" dirty="0" smtClean="0">
                <a:latin typeface="+mj-lt"/>
              </a:rPr>
              <a:t>Funzioni </a:t>
            </a:r>
            <a:r>
              <a:rPr lang="it-IT" sz="2000" b="1" dirty="0">
                <a:latin typeface="+mj-lt"/>
              </a:rPr>
              <a:t>sociali:</a:t>
            </a:r>
            <a:r>
              <a:rPr lang="it-IT" sz="2000" dirty="0">
                <a:latin typeface="+mj-lt"/>
              </a:rPr>
              <a:t> agricoltura che contribuisce a migliorare la qualità della </a:t>
            </a:r>
            <a:r>
              <a:rPr lang="it-IT" sz="2000" dirty="0" smtClean="0">
                <a:latin typeface="+mj-lt"/>
              </a:rPr>
              <a:t>vita locale </a:t>
            </a:r>
            <a:r>
              <a:rPr lang="it-IT" sz="2000" dirty="0">
                <a:latin typeface="+mj-lt"/>
              </a:rPr>
              <a:t>per persone a più bassa contrattualità di estrazione rurale ed </a:t>
            </a:r>
            <a:r>
              <a:rPr lang="it-IT" sz="2000" dirty="0" smtClean="0">
                <a:latin typeface="+mj-lt"/>
              </a:rPr>
              <a:t>urbana</a:t>
            </a:r>
          </a:p>
          <a:p>
            <a:pPr marL="285750" indent="-285750" algn="just">
              <a:spcAft>
                <a:spcPts val="1200"/>
              </a:spcAft>
              <a:buFont typeface="Arial" panose="020B0604020202020204" pitchFamily="34" charset="0"/>
              <a:buChar char="•"/>
            </a:pPr>
            <a:r>
              <a:rPr lang="it-IT" sz="2800" b="1" dirty="0">
                <a:latin typeface="+mj-lt"/>
              </a:rPr>
              <a:t>Funzioni ambientali: </a:t>
            </a:r>
            <a:r>
              <a:rPr lang="it-IT" sz="2800" dirty="0">
                <a:latin typeface="+mj-lt"/>
              </a:rPr>
              <a:t>agricoltura che produce effetti positivi,  che minimizza le esternalità negative e che contribuisce alla sicurezza </a:t>
            </a:r>
            <a:r>
              <a:rPr lang="it-IT" sz="2800" dirty="0" smtClean="0">
                <a:latin typeface="+mj-lt"/>
              </a:rPr>
              <a:t>ambientale.</a:t>
            </a:r>
            <a:endParaRPr lang="it-IT" sz="2800" dirty="0">
              <a:latin typeface="+mj-lt"/>
            </a:endParaRPr>
          </a:p>
          <a:p>
            <a:pPr algn="just">
              <a:spcAft>
                <a:spcPts val="1200"/>
              </a:spcAft>
            </a:pPr>
            <a:r>
              <a:rPr lang="it-IT" sz="1400" dirty="0" smtClean="0">
                <a:latin typeface="+mj-lt"/>
              </a:rPr>
              <a:t>			                             </a:t>
            </a:r>
            <a:r>
              <a:rPr lang="it-IT" sz="1100" dirty="0" smtClean="0">
                <a:latin typeface="+mj-lt"/>
              </a:rPr>
              <a:t>Tratto da UNIVERSITA’ DI PISA – LABORATORIO DI STUDI RURALI “SISMONDI”</a:t>
            </a:r>
            <a:endParaRPr lang="it-IT" sz="1100" dirty="0">
              <a:latin typeface="+mj-lt"/>
            </a:endParaRPr>
          </a:p>
        </p:txBody>
      </p:sp>
      <p:sp>
        <p:nvSpPr>
          <p:cNvPr id="16" name="Rettangolo 15"/>
          <p:cNvSpPr/>
          <p:nvPr/>
        </p:nvSpPr>
        <p:spPr>
          <a:xfrm>
            <a:off x="251520" y="116632"/>
            <a:ext cx="8784976" cy="461665"/>
          </a:xfrm>
          <a:prstGeom prst="rect">
            <a:avLst/>
          </a:prstGeom>
        </p:spPr>
        <p:txBody>
          <a:bodyPr wrap="square">
            <a:spAutoFit/>
          </a:bodyPr>
          <a:lstStyle/>
          <a:p>
            <a:r>
              <a:rPr lang="it-IT" sz="2400" b="1" dirty="0">
                <a:effectLst>
                  <a:outerShdw blurRad="38100" dist="38100" dir="2700000" algn="tl">
                    <a:srgbClr val="000000">
                      <a:alpha val="43137"/>
                    </a:srgbClr>
                  </a:outerShdw>
                </a:effectLst>
                <a:latin typeface="+mj-lt"/>
              </a:rPr>
              <a:t>La Comunità Europea spende il 30% del suo budget </a:t>
            </a:r>
            <a:r>
              <a:rPr lang="it-IT" sz="2400" b="1" dirty="0" smtClean="0">
                <a:effectLst>
                  <a:outerShdw blurRad="38100" dist="38100" dir="2700000" algn="tl">
                    <a:srgbClr val="000000">
                      <a:alpha val="43137"/>
                    </a:srgbClr>
                  </a:outerShdw>
                </a:effectLst>
                <a:latin typeface="+mj-lt"/>
              </a:rPr>
              <a:t>per l’agricoltura </a:t>
            </a:r>
            <a:endParaRPr lang="it-IT" sz="2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499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cxnSp>
        <p:nvCxnSpPr>
          <p:cNvPr id="9" name="Connettore 1 8"/>
          <p:cNvCxnSpPr/>
          <p:nvPr/>
        </p:nvCxnSpPr>
        <p:spPr bwMode="auto">
          <a:xfrm>
            <a:off x="0" y="6207759"/>
            <a:ext cx="9144000" cy="0"/>
          </a:xfrm>
          <a:prstGeom prst="line">
            <a:avLst/>
          </a:prstGeom>
          <a:solidFill>
            <a:srgbClr val="BBE0E3"/>
          </a:solidFill>
          <a:ln w="28575" cap="flat" cmpd="sng" algn="ctr">
            <a:solidFill>
              <a:srgbClr val="FFFFFF">
                <a:lumMod val="75000"/>
              </a:srgbClr>
            </a:solidFill>
            <a:prstDash val="solid"/>
            <a:round/>
            <a:headEnd type="none" w="med" len="med"/>
            <a:tailEnd type="none" w="med" len="med"/>
          </a:ln>
          <a:effectLst/>
        </p:spPr>
      </p:cxn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200" b="1" dirty="0">
                <a:solidFill>
                  <a:srgbClr val="FFFFFF">
                    <a:lumMod val="95000"/>
                  </a:srgbClr>
                </a:solidFill>
                <a:latin typeface="Times New Roman" pitchFamily="18" charset="0"/>
                <a:ea typeface="ＭＳ Ｐゴシック" pitchFamily="96" charset="-128"/>
                <a:cs typeface="Times New Roman" pitchFamily="18" charset="0"/>
              </a:rPr>
              <a:t>UNIVERSITÀ DEGLI STUDI DI MILANO</a:t>
            </a:r>
            <a:endParaRPr lang="it-IT" b="1" dirty="0">
              <a:solidFill>
                <a:srgbClr val="FFFFFF">
                  <a:lumMod val="95000"/>
                </a:srgbClr>
              </a:solidFill>
              <a:latin typeface="Times New Roman" pitchFamily="18" charset="0"/>
              <a:ea typeface="ＭＳ Ｐゴシック" pitchFamily="96" charset="-128"/>
              <a:cs typeface="Times New Roman" pitchFamily="18" charset="0"/>
            </a:endParaRPr>
          </a:p>
        </p:txBody>
      </p:sp>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110254" y="836712"/>
            <a:ext cx="8566202" cy="5539978"/>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it-IT" sz="2400" b="1" dirty="0" smtClean="0">
                <a:latin typeface="+mj-lt"/>
              </a:rPr>
              <a:t>Mitigazione del </a:t>
            </a:r>
            <a:r>
              <a:rPr lang="it-IT" sz="2400" b="1" dirty="0" err="1" smtClean="0">
                <a:latin typeface="+mj-lt"/>
              </a:rPr>
              <a:t>climate</a:t>
            </a:r>
            <a:r>
              <a:rPr lang="it-IT" sz="2400" b="1" dirty="0" smtClean="0">
                <a:latin typeface="+mj-lt"/>
              </a:rPr>
              <a:t> </a:t>
            </a:r>
            <a:r>
              <a:rPr lang="it-IT" sz="2400" b="1" dirty="0" err="1" smtClean="0">
                <a:latin typeface="+mj-lt"/>
              </a:rPr>
              <a:t>change</a:t>
            </a:r>
            <a:r>
              <a:rPr lang="it-IT" sz="2400" b="1" dirty="0" smtClean="0">
                <a:latin typeface="+mj-lt"/>
              </a:rPr>
              <a:t>. </a:t>
            </a:r>
            <a:r>
              <a:rPr lang="it-IT" sz="2400" dirty="0" smtClean="0">
                <a:latin typeface="+mj-lt"/>
              </a:rPr>
              <a:t>Attraverso l’adattamento alle variate condizioni climatiche occorrerebbe fissare più CO</a:t>
            </a:r>
            <a:r>
              <a:rPr lang="it-IT" sz="2400" baseline="-25000" dirty="0" smtClean="0">
                <a:latin typeface="+mj-lt"/>
              </a:rPr>
              <a:t>2</a:t>
            </a:r>
            <a:r>
              <a:rPr lang="it-IT" sz="2400" dirty="0" smtClean="0">
                <a:latin typeface="+mj-lt"/>
              </a:rPr>
              <a:t> nei suoli e ridurre le emissioni di gas a effetto serra.</a:t>
            </a:r>
            <a:r>
              <a:rPr lang="it-IT" sz="2400" b="1" dirty="0" smtClean="0">
                <a:latin typeface="+mj-lt"/>
              </a:rPr>
              <a:t> «</a:t>
            </a:r>
            <a:r>
              <a:rPr lang="en-US" sz="2400" b="1" dirty="0" smtClean="0">
                <a:latin typeface="+mj-lt"/>
              </a:rPr>
              <a:t>Agriculture </a:t>
            </a:r>
            <a:r>
              <a:rPr lang="en-US" sz="2400" b="1" dirty="0">
                <a:latin typeface="+mj-lt"/>
              </a:rPr>
              <a:t>is now a major contributor to greenhouse gases, </a:t>
            </a:r>
            <a:r>
              <a:rPr lang="en-US" sz="2400" b="1" dirty="0" smtClean="0">
                <a:latin typeface="+mj-lt"/>
              </a:rPr>
              <a:t>accounting for </a:t>
            </a:r>
            <a:r>
              <a:rPr lang="en-US" sz="2400" b="1" dirty="0">
                <a:latin typeface="+mj-lt"/>
              </a:rPr>
              <a:t>13.5 percent of global greenhouse gas emissions</a:t>
            </a:r>
            <a:r>
              <a:rPr lang="en-US" sz="2400" b="1" dirty="0" smtClean="0">
                <a:latin typeface="+mj-lt"/>
              </a:rPr>
              <a:t>.” (FAO, 2011)</a:t>
            </a:r>
            <a:endParaRPr lang="it-IT" sz="2400" dirty="0" smtClean="0">
              <a:latin typeface="+mj-lt"/>
            </a:endParaRPr>
          </a:p>
          <a:p>
            <a:pPr marL="285750" indent="-285750" algn="just">
              <a:spcAft>
                <a:spcPts val="1200"/>
              </a:spcAft>
              <a:buFont typeface="Arial" panose="020B0604020202020204" pitchFamily="34" charset="0"/>
              <a:buChar char="•"/>
            </a:pPr>
            <a:r>
              <a:rPr lang="it-IT" b="1" dirty="0" smtClean="0">
                <a:latin typeface="+mj-lt"/>
              </a:rPr>
              <a:t>L’acqua: </a:t>
            </a:r>
            <a:r>
              <a:rPr lang="it-IT" dirty="0" smtClean="0">
                <a:latin typeface="+mj-lt"/>
              </a:rPr>
              <a:t>L’agricoltura a livello globale consuma il 70% delle risorse idriche da fiumi, laghi e falde. Possiamo migliorare l’efficienza dell’acqua e tutto il consumo è veramente tale ?</a:t>
            </a:r>
          </a:p>
          <a:p>
            <a:pPr marL="285750" indent="-285750" algn="just">
              <a:spcAft>
                <a:spcPts val="1200"/>
              </a:spcAft>
              <a:buFont typeface="Arial" panose="020B0604020202020204" pitchFamily="34" charset="0"/>
              <a:buChar char="•"/>
            </a:pPr>
            <a:r>
              <a:rPr lang="it-IT" b="1" dirty="0" smtClean="0">
                <a:latin typeface="+mj-lt"/>
              </a:rPr>
              <a:t>L’azoto reattivo</a:t>
            </a:r>
            <a:r>
              <a:rPr lang="it-IT" dirty="0" smtClean="0">
                <a:latin typeface="+mj-lt"/>
              </a:rPr>
              <a:t>:  l’uso dell’N come fertilizzante in agricoltura ha reso possibile sopperire alla domanda mondiale di cibo, ma ha comportato presenza di NO</a:t>
            </a:r>
            <a:r>
              <a:rPr lang="it-IT" baseline="-25000" dirty="0" smtClean="0">
                <a:latin typeface="+mj-lt"/>
              </a:rPr>
              <a:t>3</a:t>
            </a:r>
            <a:r>
              <a:rPr lang="it-IT" dirty="0" smtClean="0">
                <a:latin typeface="+mj-lt"/>
              </a:rPr>
              <a:t> nelle falde, </a:t>
            </a:r>
            <a:r>
              <a:rPr lang="it-IT" dirty="0" err="1" smtClean="0">
                <a:latin typeface="+mj-lt"/>
              </a:rPr>
              <a:t>NO</a:t>
            </a:r>
            <a:r>
              <a:rPr lang="it-IT" baseline="-25000" dirty="0" err="1" smtClean="0">
                <a:latin typeface="+mj-lt"/>
              </a:rPr>
              <a:t>x</a:t>
            </a:r>
            <a:r>
              <a:rPr lang="it-IT" dirty="0" smtClean="0">
                <a:latin typeface="+mj-lt"/>
              </a:rPr>
              <a:t> , N</a:t>
            </a:r>
            <a:r>
              <a:rPr lang="it-IT" baseline="-25000" dirty="0" smtClean="0">
                <a:latin typeface="+mj-lt"/>
              </a:rPr>
              <a:t>2</a:t>
            </a:r>
            <a:r>
              <a:rPr lang="it-IT" dirty="0" smtClean="0">
                <a:latin typeface="+mj-lt"/>
              </a:rPr>
              <a:t>O e NH</a:t>
            </a:r>
            <a:r>
              <a:rPr lang="it-IT" baseline="-25000" dirty="0" smtClean="0">
                <a:latin typeface="+mj-lt"/>
              </a:rPr>
              <a:t>4</a:t>
            </a:r>
            <a:r>
              <a:rPr lang="it-IT" dirty="0" smtClean="0">
                <a:latin typeface="+mj-lt"/>
              </a:rPr>
              <a:t> in atmosfera.</a:t>
            </a:r>
            <a:endParaRPr lang="it-IT" dirty="0">
              <a:latin typeface="+mj-lt"/>
            </a:endParaRPr>
          </a:p>
          <a:p>
            <a:pPr marL="285750" indent="-285750" algn="just">
              <a:spcAft>
                <a:spcPts val="1200"/>
              </a:spcAft>
              <a:buFont typeface="Arial" panose="020B0604020202020204" pitchFamily="34" charset="0"/>
              <a:buChar char="•"/>
            </a:pPr>
            <a:r>
              <a:rPr lang="it-IT" sz="2400" b="1" dirty="0" smtClean="0">
                <a:latin typeface="+mj-lt"/>
              </a:rPr>
              <a:t>Conservazione suolo </a:t>
            </a:r>
            <a:r>
              <a:rPr lang="it-IT" sz="2400" b="1" dirty="0">
                <a:latin typeface="+mj-lt"/>
              </a:rPr>
              <a:t>e </a:t>
            </a:r>
            <a:r>
              <a:rPr lang="it-IT" sz="2400" b="1" dirty="0" smtClean="0">
                <a:latin typeface="+mj-lt"/>
              </a:rPr>
              <a:t>incremento </a:t>
            </a:r>
            <a:r>
              <a:rPr lang="it-IT" sz="2400" b="1" dirty="0">
                <a:latin typeface="+mj-lt"/>
              </a:rPr>
              <a:t>della </a:t>
            </a:r>
            <a:r>
              <a:rPr lang="it-IT" sz="2400" b="1" dirty="0" smtClean="0">
                <a:latin typeface="+mj-lt"/>
              </a:rPr>
              <a:t>biodiversità: </a:t>
            </a:r>
            <a:r>
              <a:rPr lang="it-IT" sz="2400" dirty="0" smtClean="0">
                <a:latin typeface="+mj-lt"/>
              </a:rPr>
              <a:t>possiamo evitare la desertificazione e  come possono gli agroecosistemi  incrementare la biodiversità ?</a:t>
            </a:r>
            <a:endParaRPr lang="it-IT" sz="2400" dirty="0">
              <a:latin typeface="+mj-lt"/>
            </a:endParaRPr>
          </a:p>
          <a:p>
            <a:pPr algn="just">
              <a:spcAft>
                <a:spcPts val="1200"/>
              </a:spcAft>
            </a:pPr>
            <a:r>
              <a:rPr lang="it-IT" sz="1400" dirty="0" smtClean="0">
                <a:latin typeface="+mj-lt"/>
              </a:rPr>
              <a:t>			</a:t>
            </a:r>
            <a:endParaRPr lang="it-IT" sz="1100" dirty="0">
              <a:latin typeface="+mj-lt"/>
            </a:endParaRPr>
          </a:p>
        </p:txBody>
      </p:sp>
      <p:sp>
        <p:nvSpPr>
          <p:cNvPr id="16" name="Rettangolo 15"/>
          <p:cNvSpPr/>
          <p:nvPr/>
        </p:nvSpPr>
        <p:spPr>
          <a:xfrm>
            <a:off x="251520" y="116632"/>
            <a:ext cx="8784976" cy="646331"/>
          </a:xfrm>
          <a:prstGeom prst="rect">
            <a:avLst/>
          </a:prstGeom>
        </p:spPr>
        <p:txBody>
          <a:bodyPr wrap="square">
            <a:spAutoFit/>
          </a:bodyPr>
          <a:lstStyle/>
          <a:p>
            <a:r>
              <a:rPr lang="it-IT" sz="3600" b="1" dirty="0" smtClean="0">
                <a:effectLst>
                  <a:outerShdw blurRad="38100" dist="38100" dir="2700000" algn="tl">
                    <a:srgbClr val="000000">
                      <a:alpha val="43137"/>
                    </a:srgbClr>
                  </a:outerShdw>
                </a:effectLst>
                <a:latin typeface="+mj-lt"/>
              </a:rPr>
              <a:t>Le grandi sfide dell’agricoltura per l’ambiente</a:t>
            </a:r>
            <a:endParaRPr lang="it-IT" sz="36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188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cxnSp>
        <p:nvCxnSpPr>
          <p:cNvPr id="9" name="Connettore 1 8"/>
          <p:cNvCxnSpPr/>
          <p:nvPr/>
        </p:nvCxnSpPr>
        <p:spPr bwMode="auto">
          <a:xfrm>
            <a:off x="0" y="6207759"/>
            <a:ext cx="9144000" cy="0"/>
          </a:xfrm>
          <a:prstGeom prst="line">
            <a:avLst/>
          </a:prstGeom>
          <a:solidFill>
            <a:srgbClr val="BBE0E3"/>
          </a:solidFill>
          <a:ln w="28575" cap="flat" cmpd="sng" algn="ctr">
            <a:solidFill>
              <a:srgbClr val="FFFFFF">
                <a:lumMod val="75000"/>
              </a:srgbClr>
            </a:solidFill>
            <a:prstDash val="solid"/>
            <a:round/>
            <a:headEnd type="none" w="med" len="med"/>
            <a:tailEnd type="none" w="med" len="med"/>
          </a:ln>
          <a:effectLst/>
        </p:spPr>
      </p:cxn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200" b="1" dirty="0">
                <a:solidFill>
                  <a:srgbClr val="FFFFFF">
                    <a:lumMod val="95000"/>
                  </a:srgbClr>
                </a:solidFill>
                <a:latin typeface="Times New Roman" pitchFamily="18" charset="0"/>
                <a:ea typeface="ＭＳ Ｐゴシック" pitchFamily="96" charset="-128"/>
                <a:cs typeface="Times New Roman" pitchFamily="18" charset="0"/>
              </a:rPr>
              <a:t>UNIVERSITÀ DEGLI STUDI DI MILANO</a:t>
            </a:r>
            <a:endParaRPr lang="it-IT" b="1" dirty="0">
              <a:solidFill>
                <a:srgbClr val="FFFFFF">
                  <a:lumMod val="95000"/>
                </a:srgbClr>
              </a:solidFill>
              <a:latin typeface="Times New Roman" pitchFamily="18" charset="0"/>
              <a:ea typeface="ＭＳ Ｐゴシック" pitchFamily="96" charset="-128"/>
              <a:cs typeface="Times New Roman" pitchFamily="18" charset="0"/>
            </a:endParaRPr>
          </a:p>
        </p:txBody>
      </p:sp>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251520" y="3573016"/>
            <a:ext cx="8566202" cy="2031325"/>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it-IT" sz="2400" b="1" dirty="0" smtClean="0">
                <a:latin typeface="+mj-lt"/>
              </a:rPr>
              <a:t>Mitigazione del </a:t>
            </a:r>
            <a:r>
              <a:rPr lang="it-IT" sz="2400" b="1" dirty="0" err="1" smtClean="0">
                <a:latin typeface="+mj-lt"/>
              </a:rPr>
              <a:t>climate</a:t>
            </a:r>
            <a:r>
              <a:rPr lang="it-IT" sz="2400" b="1" dirty="0" smtClean="0">
                <a:latin typeface="+mj-lt"/>
              </a:rPr>
              <a:t> </a:t>
            </a:r>
            <a:r>
              <a:rPr lang="it-IT" sz="2400" b="1" dirty="0" err="1" smtClean="0">
                <a:latin typeface="+mj-lt"/>
              </a:rPr>
              <a:t>change</a:t>
            </a:r>
            <a:r>
              <a:rPr lang="it-IT" sz="2400" b="1" dirty="0" smtClean="0">
                <a:latin typeface="+mj-lt"/>
              </a:rPr>
              <a:t>. </a:t>
            </a:r>
          </a:p>
          <a:p>
            <a:pPr marL="285750" indent="-285750" algn="just">
              <a:spcAft>
                <a:spcPts val="1200"/>
              </a:spcAft>
              <a:buFont typeface="Arial" panose="020B0604020202020204" pitchFamily="34" charset="0"/>
              <a:buChar char="•"/>
            </a:pPr>
            <a:r>
              <a:rPr lang="it-IT" sz="2400" b="1" dirty="0" smtClean="0">
                <a:latin typeface="+mj-lt"/>
              </a:rPr>
              <a:t>Effetti sulle caratteristiche fisiche</a:t>
            </a:r>
          </a:p>
          <a:p>
            <a:pPr marL="285750" indent="-285750" algn="just">
              <a:spcAft>
                <a:spcPts val="1200"/>
              </a:spcAft>
              <a:buFont typeface="Arial" panose="020B0604020202020204" pitchFamily="34" charset="0"/>
              <a:buChar char="•"/>
            </a:pPr>
            <a:r>
              <a:rPr lang="it-IT" sz="2400" b="1" dirty="0" smtClean="0">
                <a:latin typeface="+mj-lt"/>
              </a:rPr>
              <a:t>Effetti sulle caratteristiche chimiche</a:t>
            </a:r>
          </a:p>
          <a:p>
            <a:pPr marL="285750" indent="-285750" algn="just">
              <a:spcAft>
                <a:spcPts val="1200"/>
              </a:spcAft>
              <a:buFont typeface="Arial" panose="020B0604020202020204" pitchFamily="34" charset="0"/>
              <a:buChar char="•"/>
            </a:pPr>
            <a:r>
              <a:rPr lang="it-IT" sz="2400" b="1" dirty="0" smtClean="0">
                <a:latin typeface="+mj-lt"/>
              </a:rPr>
              <a:t>Effetti sulle proprietà biologiche</a:t>
            </a:r>
            <a:r>
              <a:rPr lang="it-IT" sz="2400" dirty="0" smtClean="0">
                <a:latin typeface="+mj-lt"/>
              </a:rPr>
              <a:t>	</a:t>
            </a:r>
            <a:r>
              <a:rPr lang="it-IT" sz="1400" dirty="0" smtClean="0">
                <a:latin typeface="+mj-lt"/>
              </a:rPr>
              <a:t>		</a:t>
            </a:r>
            <a:endParaRPr lang="it-IT" sz="1100" dirty="0">
              <a:latin typeface="+mj-lt"/>
            </a:endParaRPr>
          </a:p>
        </p:txBody>
      </p:sp>
      <p:sp>
        <p:nvSpPr>
          <p:cNvPr id="16" name="Rettangolo 15"/>
          <p:cNvSpPr/>
          <p:nvPr/>
        </p:nvSpPr>
        <p:spPr>
          <a:xfrm>
            <a:off x="251520" y="116632"/>
            <a:ext cx="8784976" cy="646331"/>
          </a:xfrm>
          <a:prstGeom prst="rect">
            <a:avLst/>
          </a:prstGeom>
        </p:spPr>
        <p:txBody>
          <a:bodyPr wrap="square">
            <a:spAutoFit/>
          </a:bodyPr>
          <a:lstStyle/>
          <a:p>
            <a:r>
              <a:rPr lang="it-IT" sz="3600" b="1" dirty="0" smtClean="0">
                <a:effectLst>
                  <a:outerShdw blurRad="38100" dist="38100" dir="2700000" algn="tl">
                    <a:srgbClr val="000000">
                      <a:alpha val="43137"/>
                    </a:srgbClr>
                  </a:outerShdw>
                </a:effectLst>
                <a:latin typeface="+mj-lt"/>
              </a:rPr>
              <a:t>IL ruolo della sostanza organica</a:t>
            </a:r>
            <a:endParaRPr lang="it-IT" sz="3600" b="1" dirty="0">
              <a:effectLst>
                <a:outerShdw blurRad="38100" dist="38100" dir="2700000" algn="tl">
                  <a:srgbClr val="000000">
                    <a:alpha val="43137"/>
                  </a:srgbClr>
                </a:outerShdw>
              </a:effectLst>
              <a:latin typeface="+mj-lt"/>
            </a:endParaRPr>
          </a:p>
        </p:txBody>
      </p:sp>
      <p:sp>
        <p:nvSpPr>
          <p:cNvPr id="2" name="CasellaDiTesto 1"/>
          <p:cNvSpPr txBox="1"/>
          <p:nvPr/>
        </p:nvSpPr>
        <p:spPr>
          <a:xfrm>
            <a:off x="326179" y="1196752"/>
            <a:ext cx="8470263" cy="2215991"/>
          </a:xfrm>
          <a:prstGeom prst="rect">
            <a:avLst/>
          </a:prstGeom>
          <a:noFill/>
        </p:spPr>
        <p:txBody>
          <a:bodyPr wrap="square" rtlCol="0">
            <a:spAutoFit/>
          </a:bodyPr>
          <a:lstStyle/>
          <a:p>
            <a:pPr algn="just"/>
            <a:r>
              <a:rPr lang="it-IT" sz="2000" dirty="0">
                <a:latin typeface="+mj-lt"/>
              </a:rPr>
              <a:t>La componente organica ha un ruolo di primaria importanza per il comportamento del suolo, esercitando effetti a scale spaziali e temporali diverse su tutte le proprietà del suolo. Queste azioni sono </a:t>
            </a:r>
            <a:r>
              <a:rPr lang="it-IT" sz="2000" dirty="0" smtClean="0">
                <a:latin typeface="+mj-lt"/>
              </a:rPr>
              <a:t>fortemente </a:t>
            </a:r>
            <a:r>
              <a:rPr lang="it-IT" sz="2000" dirty="0">
                <a:latin typeface="+mj-lt"/>
              </a:rPr>
              <a:t>favorevoli per la fertilità del suolo e per i servizi </a:t>
            </a:r>
            <a:r>
              <a:rPr lang="it-IT" sz="2000" dirty="0" err="1">
                <a:latin typeface="+mj-lt"/>
              </a:rPr>
              <a:t>ecosistemici</a:t>
            </a:r>
            <a:r>
              <a:rPr lang="it-IT" sz="2000" dirty="0">
                <a:latin typeface="+mj-lt"/>
              </a:rPr>
              <a:t> da esso </a:t>
            </a:r>
            <a:r>
              <a:rPr lang="it-IT" sz="2000" dirty="0" smtClean="0">
                <a:latin typeface="+mj-lt"/>
              </a:rPr>
              <a:t>forniti;</a:t>
            </a:r>
          </a:p>
          <a:p>
            <a:pPr algn="just"/>
            <a:r>
              <a:rPr lang="it-IT" sz="2000" dirty="0" smtClean="0">
                <a:latin typeface="+mj-lt"/>
              </a:rPr>
              <a:t>pertanto </a:t>
            </a:r>
            <a:r>
              <a:rPr lang="it-IT" sz="2000" dirty="0">
                <a:latin typeface="+mj-lt"/>
              </a:rPr>
              <a:t>la sostanza organica è un indicatore di sostenibilità dei sistemi colturali o naturali.</a:t>
            </a:r>
          </a:p>
          <a:p>
            <a:endParaRPr lang="it-IT" dirty="0"/>
          </a:p>
        </p:txBody>
      </p:sp>
    </p:spTree>
    <p:extLst>
      <p:ext uri="{BB962C8B-B14F-4D97-AF65-F5344CB8AC3E}">
        <p14:creationId xmlns:p14="http://schemas.microsoft.com/office/powerpoint/2010/main" val="239341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cxnSp>
        <p:nvCxnSpPr>
          <p:cNvPr id="9" name="Connettore 1 8"/>
          <p:cNvCxnSpPr/>
          <p:nvPr/>
        </p:nvCxnSpPr>
        <p:spPr bwMode="auto">
          <a:xfrm>
            <a:off x="0" y="6207759"/>
            <a:ext cx="9144000" cy="0"/>
          </a:xfrm>
          <a:prstGeom prst="line">
            <a:avLst/>
          </a:prstGeom>
          <a:solidFill>
            <a:srgbClr val="BBE0E3"/>
          </a:solidFill>
          <a:ln w="28575" cap="flat" cmpd="sng" algn="ctr">
            <a:solidFill>
              <a:srgbClr val="FFFFFF">
                <a:lumMod val="75000"/>
              </a:srgbClr>
            </a:solidFill>
            <a:prstDash val="solid"/>
            <a:round/>
            <a:headEnd type="none" w="med" len="med"/>
            <a:tailEnd type="none" w="med" len="med"/>
          </a:ln>
          <a:effectLst/>
        </p:spPr>
      </p:cxn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200" b="1" dirty="0">
                <a:solidFill>
                  <a:srgbClr val="FFFFFF">
                    <a:lumMod val="95000"/>
                  </a:srgbClr>
                </a:solidFill>
                <a:latin typeface="Times New Roman" pitchFamily="18" charset="0"/>
                <a:ea typeface="ＭＳ Ｐゴシック" pitchFamily="96" charset="-128"/>
                <a:cs typeface="Times New Roman" pitchFamily="18" charset="0"/>
              </a:rPr>
              <a:t>UNIVERSITÀ DEGLI STUDI DI MILANO</a:t>
            </a:r>
            <a:endParaRPr lang="it-IT" b="1" dirty="0">
              <a:solidFill>
                <a:srgbClr val="FFFFFF">
                  <a:lumMod val="95000"/>
                </a:srgbClr>
              </a:solidFill>
              <a:latin typeface="Times New Roman" pitchFamily="18" charset="0"/>
              <a:ea typeface="ＭＳ Ｐゴシック" pitchFamily="96" charset="-128"/>
              <a:cs typeface="Times New Roman" pitchFamily="18" charset="0"/>
            </a:endParaRPr>
          </a:p>
        </p:txBody>
      </p:sp>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6" name="Rettangolo 15"/>
          <p:cNvSpPr/>
          <p:nvPr/>
        </p:nvSpPr>
        <p:spPr>
          <a:xfrm>
            <a:off x="251520" y="116632"/>
            <a:ext cx="8784976" cy="646331"/>
          </a:xfrm>
          <a:prstGeom prst="rect">
            <a:avLst/>
          </a:prstGeom>
        </p:spPr>
        <p:txBody>
          <a:bodyPr wrap="square">
            <a:spAutoFit/>
          </a:bodyPr>
          <a:lstStyle/>
          <a:p>
            <a:r>
              <a:rPr lang="it-IT" sz="3600" b="1" dirty="0" smtClean="0">
                <a:effectLst>
                  <a:outerShdw blurRad="38100" dist="38100" dir="2700000" algn="tl">
                    <a:srgbClr val="000000">
                      <a:alpha val="43137"/>
                    </a:srgbClr>
                  </a:outerShdw>
                </a:effectLst>
                <a:latin typeface="+mj-lt"/>
              </a:rPr>
              <a:t>Cosa è la sostanza organica del suolo ?</a:t>
            </a:r>
            <a:endParaRPr lang="it-IT" sz="3600" b="1" dirty="0">
              <a:effectLst>
                <a:outerShdw blurRad="38100" dist="38100" dir="2700000" algn="tl">
                  <a:srgbClr val="000000">
                    <a:alpha val="43137"/>
                  </a:srgbClr>
                </a:outerShdw>
              </a:effectLst>
              <a:latin typeface="+mj-lt"/>
            </a:endParaRPr>
          </a:p>
        </p:txBody>
      </p:sp>
      <p:sp>
        <p:nvSpPr>
          <p:cNvPr id="2" name="CasellaDiTesto 1"/>
          <p:cNvSpPr txBox="1"/>
          <p:nvPr/>
        </p:nvSpPr>
        <p:spPr>
          <a:xfrm>
            <a:off x="326179" y="1196752"/>
            <a:ext cx="8470263" cy="5078313"/>
          </a:xfrm>
          <a:prstGeom prst="rect">
            <a:avLst/>
          </a:prstGeom>
          <a:noFill/>
        </p:spPr>
        <p:txBody>
          <a:bodyPr wrap="square" rtlCol="0">
            <a:spAutoFit/>
          </a:bodyPr>
          <a:lstStyle/>
          <a:p>
            <a:r>
              <a:rPr lang="it-IT" dirty="0">
                <a:latin typeface="+mj-lt"/>
              </a:rPr>
              <a:t>La componente organica del suolo viene classificata in: </a:t>
            </a:r>
          </a:p>
          <a:p>
            <a:pPr lvl="0"/>
            <a:r>
              <a:rPr lang="it-IT" b="1" u="sng" dirty="0" smtClean="0">
                <a:latin typeface="+mj-lt"/>
              </a:rPr>
              <a:t> biomassa viva</a:t>
            </a:r>
            <a:endParaRPr lang="it-IT" b="1" dirty="0">
              <a:latin typeface="+mj-lt"/>
            </a:endParaRPr>
          </a:p>
          <a:p>
            <a:r>
              <a:rPr lang="it-IT" u="sng" dirty="0">
                <a:latin typeface="+mj-lt"/>
              </a:rPr>
              <a:t> </a:t>
            </a:r>
            <a:r>
              <a:rPr lang="it-IT" dirty="0">
                <a:latin typeface="+mj-lt"/>
              </a:rPr>
              <a:t> organismi autotrofi, produttori primari </a:t>
            </a:r>
            <a:r>
              <a:rPr lang="it-IT" dirty="0" smtClean="0">
                <a:latin typeface="+mj-lt"/>
              </a:rPr>
              <a:t>(</a:t>
            </a:r>
            <a:r>
              <a:rPr lang="it-IT" dirty="0" err="1" smtClean="0">
                <a:latin typeface="+mj-lt"/>
              </a:rPr>
              <a:t>oiante</a:t>
            </a:r>
            <a:r>
              <a:rPr lang="it-IT" dirty="0" smtClean="0">
                <a:latin typeface="+mj-lt"/>
              </a:rPr>
              <a:t> e alcuni microorganismi)</a:t>
            </a:r>
            <a:endParaRPr lang="it-IT" dirty="0">
              <a:latin typeface="+mj-lt"/>
            </a:endParaRPr>
          </a:p>
          <a:p>
            <a:r>
              <a:rPr lang="it-IT" dirty="0">
                <a:latin typeface="+mj-lt"/>
              </a:rPr>
              <a:t>- </a:t>
            </a:r>
            <a:r>
              <a:rPr lang="it-IT" dirty="0" smtClean="0">
                <a:latin typeface="+mj-lt"/>
              </a:rPr>
              <a:t>Consumatori (</a:t>
            </a:r>
            <a:r>
              <a:rPr lang="it-IT" dirty="0" err="1" smtClean="0">
                <a:latin typeface="+mj-lt"/>
              </a:rPr>
              <a:t>pedofauna</a:t>
            </a:r>
            <a:r>
              <a:rPr lang="it-IT" dirty="0" smtClean="0">
                <a:latin typeface="+mj-lt"/>
              </a:rPr>
              <a:t>, lombrichi)</a:t>
            </a:r>
            <a:endParaRPr lang="it-IT" dirty="0">
              <a:latin typeface="+mj-lt"/>
            </a:endParaRPr>
          </a:p>
          <a:p>
            <a:r>
              <a:rPr lang="it-IT" dirty="0">
                <a:latin typeface="+mj-lt"/>
              </a:rPr>
              <a:t>- decompositori  </a:t>
            </a:r>
            <a:r>
              <a:rPr lang="it-IT" dirty="0" smtClean="0">
                <a:latin typeface="+mj-lt"/>
              </a:rPr>
              <a:t>(funghi, </a:t>
            </a:r>
            <a:r>
              <a:rPr lang="it-IT" dirty="0" err="1" smtClean="0">
                <a:latin typeface="+mj-lt"/>
              </a:rPr>
              <a:t>attinimiceti</a:t>
            </a:r>
            <a:r>
              <a:rPr lang="it-IT" dirty="0" smtClean="0">
                <a:latin typeface="+mj-lt"/>
              </a:rPr>
              <a:t>, batteri)</a:t>
            </a:r>
            <a:endParaRPr lang="it-IT" dirty="0">
              <a:latin typeface="+mj-lt"/>
            </a:endParaRPr>
          </a:p>
          <a:p>
            <a:pPr lvl="0" hangingPunct="0"/>
            <a:r>
              <a:rPr lang="it-IT" b="1" u="sng" dirty="0">
                <a:latin typeface="+mj-lt"/>
              </a:rPr>
              <a:t>sostanza organica o biomassa </a:t>
            </a:r>
            <a:r>
              <a:rPr lang="it-IT" b="1" u="sng" dirty="0" smtClean="0">
                <a:latin typeface="+mj-lt"/>
              </a:rPr>
              <a:t>morta</a:t>
            </a:r>
          </a:p>
          <a:p>
            <a:pPr lvl="0" hangingPunct="0"/>
            <a:r>
              <a:rPr lang="it-IT" dirty="0" smtClean="0">
                <a:latin typeface="+mj-lt"/>
              </a:rPr>
              <a:t>Costituita </a:t>
            </a:r>
            <a:r>
              <a:rPr lang="it-IT" dirty="0">
                <a:latin typeface="+mj-lt"/>
              </a:rPr>
              <a:t>dagli organismi morti e </a:t>
            </a:r>
            <a:r>
              <a:rPr lang="it-IT" dirty="0" smtClean="0">
                <a:latin typeface="+mj-lt"/>
              </a:rPr>
              <a:t>loro </a:t>
            </a:r>
            <a:r>
              <a:rPr lang="it-IT" dirty="0">
                <a:latin typeface="+mj-lt"/>
              </a:rPr>
              <a:t>residui, caduti nel terreno o apportati dopo trasformazione da parte dell’uomo (ad es, compost,..) e dai prodotti del metabolismo degli organismi (escreti, essudati, deiezioni, prodotti della </a:t>
            </a:r>
            <a:r>
              <a:rPr lang="it-IT" dirty="0" smtClean="0">
                <a:latin typeface="+mj-lt"/>
              </a:rPr>
              <a:t>polimerizzazione.</a:t>
            </a:r>
            <a:endParaRPr lang="it-IT" dirty="0">
              <a:latin typeface="+mj-lt"/>
            </a:endParaRPr>
          </a:p>
          <a:p>
            <a:pPr lvl="0" hangingPunct="0"/>
            <a:r>
              <a:rPr lang="it-IT" u="sng" dirty="0" smtClean="0">
                <a:latin typeface="+mj-lt"/>
              </a:rPr>
              <a:t>frazioni </a:t>
            </a:r>
            <a:r>
              <a:rPr lang="it-IT" u="sng" dirty="0">
                <a:latin typeface="+mj-lt"/>
              </a:rPr>
              <a:t>labili </a:t>
            </a:r>
            <a:r>
              <a:rPr lang="it-IT" dirty="0" smtClean="0">
                <a:latin typeface="+mj-lt"/>
              </a:rPr>
              <a:t>(degradabili in </a:t>
            </a:r>
            <a:r>
              <a:rPr lang="it-IT" dirty="0">
                <a:latin typeface="+mj-lt"/>
              </a:rPr>
              <a:t>un tempo </a:t>
            </a:r>
            <a:r>
              <a:rPr lang="it-IT" dirty="0" smtClean="0">
                <a:latin typeface="+mj-lt"/>
              </a:rPr>
              <a:t>tra </a:t>
            </a:r>
            <a:r>
              <a:rPr lang="it-IT" dirty="0">
                <a:latin typeface="+mj-lt"/>
              </a:rPr>
              <a:t>poche settimane ad alcuni anni): includono la biomassa morta fresca, i residui, gli escreti ed essudati degli organismi, le deiezioni, i composti organici semplici prodotto della </a:t>
            </a:r>
            <a:r>
              <a:rPr lang="it-IT" dirty="0" smtClean="0">
                <a:latin typeface="+mj-lt"/>
              </a:rPr>
              <a:t>decomposizione. Rappresentano </a:t>
            </a:r>
            <a:r>
              <a:rPr lang="it-IT" dirty="0">
                <a:latin typeface="+mj-lt"/>
              </a:rPr>
              <a:t>il 10-20% della sostanza </a:t>
            </a:r>
            <a:r>
              <a:rPr lang="it-IT" dirty="0" smtClean="0">
                <a:latin typeface="+mj-lt"/>
              </a:rPr>
              <a:t>organica.</a:t>
            </a:r>
            <a:endParaRPr lang="it-IT" sz="2000" dirty="0">
              <a:latin typeface="+mj-lt"/>
            </a:endParaRPr>
          </a:p>
          <a:p>
            <a:pPr lvl="0" hangingPunct="0"/>
            <a:r>
              <a:rPr lang="it-IT" u="sng" dirty="0" smtClean="0">
                <a:latin typeface="+mj-lt"/>
              </a:rPr>
              <a:t>frazioni </a:t>
            </a:r>
            <a:r>
              <a:rPr lang="it-IT" u="sng" dirty="0">
                <a:latin typeface="+mj-lt"/>
              </a:rPr>
              <a:t>a lenta </a:t>
            </a:r>
            <a:r>
              <a:rPr lang="it-IT" dirty="0">
                <a:latin typeface="+mj-lt"/>
              </a:rPr>
              <a:t>decomposizione  biomassa parzialmente decomposta nella quale restano  i composti più stabili, e parzialmente riconoscibile (degradabile in 15-100 anni). </a:t>
            </a:r>
            <a:r>
              <a:rPr lang="it-IT" dirty="0" smtClean="0">
                <a:latin typeface="+mj-lt"/>
              </a:rPr>
              <a:t>Rappresentano </a:t>
            </a:r>
            <a:r>
              <a:rPr lang="it-IT" dirty="0">
                <a:latin typeface="+mj-lt"/>
              </a:rPr>
              <a:t>il 10-20% della sostanza organica</a:t>
            </a:r>
            <a:r>
              <a:rPr lang="it-IT" dirty="0" smtClean="0">
                <a:latin typeface="+mj-lt"/>
              </a:rPr>
              <a:t>.</a:t>
            </a:r>
            <a:endParaRPr lang="it-IT" sz="2000" dirty="0">
              <a:latin typeface="+mj-lt"/>
            </a:endParaRPr>
          </a:p>
          <a:p>
            <a:pPr lvl="0"/>
            <a:endParaRPr lang="it-IT" dirty="0">
              <a:latin typeface="+mj-lt"/>
            </a:endParaRPr>
          </a:p>
          <a:p>
            <a:endParaRPr lang="it-IT" dirty="0">
              <a:latin typeface="+mj-lt"/>
            </a:endParaRPr>
          </a:p>
        </p:txBody>
      </p:sp>
    </p:spTree>
    <p:extLst>
      <p:ext uri="{BB962C8B-B14F-4D97-AF65-F5344CB8AC3E}">
        <p14:creationId xmlns:p14="http://schemas.microsoft.com/office/powerpoint/2010/main" val="4006185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cxnSp>
        <p:nvCxnSpPr>
          <p:cNvPr id="9" name="Connettore 1 8"/>
          <p:cNvCxnSpPr/>
          <p:nvPr/>
        </p:nvCxnSpPr>
        <p:spPr bwMode="auto">
          <a:xfrm>
            <a:off x="0" y="6207759"/>
            <a:ext cx="9144000" cy="0"/>
          </a:xfrm>
          <a:prstGeom prst="line">
            <a:avLst/>
          </a:prstGeom>
          <a:solidFill>
            <a:srgbClr val="BBE0E3"/>
          </a:solidFill>
          <a:ln w="28575" cap="flat" cmpd="sng" algn="ctr">
            <a:solidFill>
              <a:srgbClr val="FFFFFF">
                <a:lumMod val="75000"/>
              </a:srgbClr>
            </a:solidFill>
            <a:prstDash val="solid"/>
            <a:round/>
            <a:headEnd type="none" w="med" len="med"/>
            <a:tailEnd type="none" w="med" len="med"/>
          </a:ln>
          <a:effectLst/>
        </p:spPr>
      </p:cxn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200" b="1" dirty="0">
                <a:solidFill>
                  <a:srgbClr val="FFFFFF">
                    <a:lumMod val="95000"/>
                  </a:srgbClr>
                </a:solidFill>
                <a:latin typeface="Times New Roman" pitchFamily="18" charset="0"/>
                <a:ea typeface="ＭＳ Ｐゴシック" pitchFamily="96" charset="-128"/>
                <a:cs typeface="Times New Roman" pitchFamily="18" charset="0"/>
              </a:rPr>
              <a:t>UNIVERSITÀ DEGLI STUDI DI MILANO</a:t>
            </a:r>
            <a:endParaRPr lang="it-IT" b="1" dirty="0">
              <a:solidFill>
                <a:srgbClr val="FFFFFF">
                  <a:lumMod val="95000"/>
                </a:srgbClr>
              </a:solidFill>
              <a:latin typeface="Times New Roman" pitchFamily="18" charset="0"/>
              <a:ea typeface="ＭＳ Ｐゴシック" pitchFamily="96" charset="-128"/>
              <a:cs typeface="Times New Roman" pitchFamily="18" charset="0"/>
            </a:endParaRPr>
          </a:p>
        </p:txBody>
      </p:sp>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6" name="Rettangolo 15"/>
          <p:cNvSpPr/>
          <p:nvPr/>
        </p:nvSpPr>
        <p:spPr>
          <a:xfrm>
            <a:off x="251520" y="116632"/>
            <a:ext cx="8784976" cy="646331"/>
          </a:xfrm>
          <a:prstGeom prst="rect">
            <a:avLst/>
          </a:prstGeom>
        </p:spPr>
        <p:txBody>
          <a:bodyPr wrap="square">
            <a:spAutoFit/>
          </a:bodyPr>
          <a:lstStyle/>
          <a:p>
            <a:r>
              <a:rPr lang="it-IT" sz="3600" b="1" dirty="0" smtClean="0">
                <a:effectLst>
                  <a:outerShdw blurRad="38100" dist="38100" dir="2700000" algn="tl">
                    <a:srgbClr val="000000">
                      <a:alpha val="43137"/>
                    </a:srgbClr>
                  </a:outerShdw>
                </a:effectLst>
                <a:latin typeface="+mj-lt"/>
              </a:rPr>
              <a:t>Cosa è la sostanza organica del suolo ?</a:t>
            </a:r>
            <a:endParaRPr lang="it-IT" sz="3600" b="1" dirty="0">
              <a:effectLst>
                <a:outerShdw blurRad="38100" dist="38100" dir="2700000" algn="tl">
                  <a:srgbClr val="000000">
                    <a:alpha val="43137"/>
                  </a:srgbClr>
                </a:outerShdw>
              </a:effectLst>
              <a:latin typeface="+mj-lt"/>
            </a:endParaRPr>
          </a:p>
        </p:txBody>
      </p:sp>
      <p:sp>
        <p:nvSpPr>
          <p:cNvPr id="2" name="CasellaDiTesto 1"/>
          <p:cNvSpPr txBox="1"/>
          <p:nvPr/>
        </p:nvSpPr>
        <p:spPr>
          <a:xfrm>
            <a:off x="336868" y="899996"/>
            <a:ext cx="8470263" cy="5632311"/>
          </a:xfrm>
          <a:prstGeom prst="rect">
            <a:avLst/>
          </a:prstGeom>
          <a:noFill/>
        </p:spPr>
        <p:txBody>
          <a:bodyPr wrap="square" rtlCol="0">
            <a:spAutoFit/>
          </a:bodyPr>
          <a:lstStyle/>
          <a:p>
            <a:pPr lvl="0" hangingPunct="0"/>
            <a:r>
              <a:rPr lang="it-IT" b="1" dirty="0">
                <a:latin typeface="+mj-lt"/>
              </a:rPr>
              <a:t>F</a:t>
            </a:r>
            <a:r>
              <a:rPr lang="it-IT" b="1" dirty="0" smtClean="0">
                <a:latin typeface="+mj-lt"/>
              </a:rPr>
              <a:t>razioni </a:t>
            </a:r>
            <a:r>
              <a:rPr lang="it-IT" b="1" dirty="0">
                <a:latin typeface="+mj-lt"/>
              </a:rPr>
              <a:t>stabili</a:t>
            </a:r>
            <a:r>
              <a:rPr lang="it-IT" dirty="0">
                <a:latin typeface="+mj-lt"/>
              </a:rPr>
              <a:t> (degradabili in </a:t>
            </a:r>
            <a:r>
              <a:rPr lang="it-IT" dirty="0" smtClean="0">
                <a:latin typeface="+mj-lt"/>
              </a:rPr>
              <a:t>300-5000 anni). </a:t>
            </a:r>
            <a:r>
              <a:rPr lang="it-IT" dirty="0">
                <a:latin typeface="+mj-lt"/>
              </a:rPr>
              <a:t>Comprendono </a:t>
            </a:r>
            <a:r>
              <a:rPr lang="it-IT" dirty="0" smtClean="0">
                <a:latin typeface="+mj-lt"/>
              </a:rPr>
              <a:t>:</a:t>
            </a:r>
          </a:p>
          <a:p>
            <a:pPr lvl="0" hangingPunct="0"/>
            <a:endParaRPr lang="it-IT" dirty="0">
              <a:latin typeface="+mj-lt"/>
            </a:endParaRPr>
          </a:p>
          <a:p>
            <a:pPr lvl="0" hangingPunct="0"/>
            <a:r>
              <a:rPr lang="it-IT" b="1" u="sng" dirty="0" smtClean="0">
                <a:latin typeface="+mj-lt"/>
              </a:rPr>
              <a:t>l</a:t>
            </a:r>
            <a:r>
              <a:rPr lang="it-IT" b="1" u="sng" dirty="0">
                <a:latin typeface="+mj-lt"/>
              </a:rPr>
              <a:t>’ humus</a:t>
            </a:r>
            <a:r>
              <a:rPr lang="it-IT" dirty="0">
                <a:latin typeface="+mj-lt"/>
              </a:rPr>
              <a:t>: è un composto emergente, cioè non presente nei residui o in altri sistemi, dunque tipico del suolo. </a:t>
            </a:r>
            <a:endParaRPr lang="it-IT" dirty="0" smtClean="0">
              <a:latin typeface="+mj-lt"/>
            </a:endParaRPr>
          </a:p>
          <a:p>
            <a:pPr marL="285750" lvl="0" indent="-285750" hangingPunct="0">
              <a:buFont typeface="Arial" panose="020B0604020202020204" pitchFamily="34" charset="0"/>
              <a:buChar char="•"/>
            </a:pPr>
            <a:r>
              <a:rPr lang="it-IT" dirty="0" smtClean="0">
                <a:latin typeface="+mj-lt"/>
              </a:rPr>
              <a:t>E</a:t>
            </a:r>
            <a:r>
              <a:rPr lang="it-IT" dirty="0">
                <a:latin typeface="+mj-lt"/>
              </a:rPr>
              <a:t>’ </a:t>
            </a:r>
            <a:r>
              <a:rPr lang="it-IT" dirty="0" smtClean="0">
                <a:latin typeface="+mj-lt"/>
              </a:rPr>
              <a:t>un </a:t>
            </a:r>
            <a:r>
              <a:rPr lang="it-IT" dirty="0">
                <a:latin typeface="+mj-lt"/>
              </a:rPr>
              <a:t>prodotto dell’attività microbica che polimerizza composti organici non totalmente decomposti, come nuclei aromatici provenienti in gran parte dalle lignine, assieme a composti più semplici. </a:t>
            </a:r>
            <a:endParaRPr lang="it-IT" dirty="0" smtClean="0">
              <a:latin typeface="+mj-lt"/>
            </a:endParaRPr>
          </a:p>
          <a:p>
            <a:pPr marL="285750" lvl="0" indent="-285750" hangingPunct="0">
              <a:buFont typeface="Arial" panose="020B0604020202020204" pitchFamily="34" charset="0"/>
              <a:buChar char="•"/>
            </a:pPr>
            <a:r>
              <a:rPr lang="it-IT" dirty="0" smtClean="0">
                <a:latin typeface="+mj-lt"/>
              </a:rPr>
              <a:t>Ne </a:t>
            </a:r>
            <a:r>
              <a:rPr lang="it-IT" dirty="0">
                <a:latin typeface="+mj-lt"/>
              </a:rPr>
              <a:t>deriva una serie di molecole a diverso peso molecolare e di colore dal giallo al nero, di enorme rilevanza per il comportamento del suolo grazie allo stato colloidale, alla notevole superficie specifica e carica elettrica, superiori a quelle dei colloidi minerali del suolo, ed alla presenza di un nucleo poliaromatico idrofobo assieme a molti gruppi funzionali dissociabili che conferiscono idrofilia e carica elettrica </a:t>
            </a:r>
            <a:r>
              <a:rPr lang="it-IT" dirty="0" err="1">
                <a:latin typeface="+mj-lt"/>
              </a:rPr>
              <a:t>pH</a:t>
            </a:r>
            <a:r>
              <a:rPr lang="it-IT" dirty="0">
                <a:latin typeface="+mj-lt"/>
              </a:rPr>
              <a:t>-dipendente</a:t>
            </a:r>
            <a:r>
              <a:rPr lang="it-IT" dirty="0" smtClean="0">
                <a:latin typeface="+mj-lt"/>
              </a:rPr>
              <a:t>.</a:t>
            </a:r>
          </a:p>
          <a:p>
            <a:pPr marL="285750" lvl="0" indent="-285750" hangingPunct="0">
              <a:buFont typeface="Arial" panose="020B0604020202020204" pitchFamily="34" charset="0"/>
              <a:buChar char="•"/>
            </a:pPr>
            <a:r>
              <a:rPr lang="it-IT" dirty="0" smtClean="0">
                <a:latin typeface="+mj-lt"/>
              </a:rPr>
              <a:t>Il </a:t>
            </a:r>
            <a:r>
              <a:rPr lang="it-IT" dirty="0">
                <a:latin typeface="+mj-lt"/>
              </a:rPr>
              <a:t>rapporto C/N delle sostanze umiche è = 10. </a:t>
            </a:r>
          </a:p>
          <a:p>
            <a:pPr marL="285750" lvl="0" indent="-285750" hangingPunct="0">
              <a:buFont typeface="Arial" panose="020B0604020202020204" pitchFamily="34" charset="0"/>
              <a:buChar char="•"/>
            </a:pPr>
            <a:r>
              <a:rPr lang="it-IT" dirty="0" smtClean="0">
                <a:latin typeface="+mj-lt"/>
              </a:rPr>
              <a:t>Rappresenta </a:t>
            </a:r>
            <a:r>
              <a:rPr lang="it-IT" dirty="0">
                <a:latin typeface="+mj-lt"/>
              </a:rPr>
              <a:t>il 60-80% della sostanza organica.</a:t>
            </a:r>
          </a:p>
          <a:p>
            <a:pPr lvl="0"/>
            <a:endParaRPr lang="it-IT" dirty="0" smtClean="0">
              <a:latin typeface="+mj-lt"/>
            </a:endParaRPr>
          </a:p>
          <a:p>
            <a:pPr lvl="0"/>
            <a:r>
              <a:rPr lang="it-IT" b="1" u="sng" dirty="0" smtClean="0">
                <a:latin typeface="+mj-lt"/>
              </a:rPr>
              <a:t>il </a:t>
            </a:r>
            <a:r>
              <a:rPr lang="it-IT" b="1" u="sng" dirty="0">
                <a:latin typeface="+mj-lt"/>
              </a:rPr>
              <a:t>carbone. </a:t>
            </a:r>
            <a:r>
              <a:rPr lang="it-IT" dirty="0">
                <a:latin typeface="+mj-lt"/>
              </a:rPr>
              <a:t> Rappresenta una frazione quantitativamente importante in natura solo in alcuni casi, ma è allo studio l’opportunità di apportarne artificialmente al terreno una forma prodotta dalla pirolisi della sostanza organica, detta </a:t>
            </a:r>
            <a:r>
              <a:rPr lang="it-IT" dirty="0" err="1">
                <a:latin typeface="+mj-lt"/>
              </a:rPr>
              <a:t>biochar</a:t>
            </a:r>
            <a:r>
              <a:rPr lang="it-IT" dirty="0">
                <a:latin typeface="+mj-lt"/>
              </a:rPr>
              <a:t>,</a:t>
            </a:r>
          </a:p>
          <a:p>
            <a:endParaRPr lang="it-IT" dirty="0">
              <a:latin typeface="+mj-lt"/>
            </a:endParaRPr>
          </a:p>
        </p:txBody>
      </p:sp>
    </p:spTree>
    <p:extLst>
      <p:ext uri="{BB962C8B-B14F-4D97-AF65-F5344CB8AC3E}">
        <p14:creationId xmlns:p14="http://schemas.microsoft.com/office/powerpoint/2010/main" val="3172545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5" name="Rettangolo 14"/>
          <p:cNvSpPr/>
          <p:nvPr/>
        </p:nvSpPr>
        <p:spPr>
          <a:xfrm>
            <a:off x="179512" y="1484784"/>
            <a:ext cx="8566202" cy="4462760"/>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it-IT" sz="2400" dirty="0" smtClean="0">
                <a:latin typeface="+mj-lt"/>
              </a:rPr>
              <a:t>L’agricoltura può, attraverso la fotosintesi prelevare CO</a:t>
            </a:r>
            <a:r>
              <a:rPr lang="it-IT" sz="2400" baseline="-25000" dirty="0" smtClean="0">
                <a:latin typeface="+mj-lt"/>
              </a:rPr>
              <a:t>2</a:t>
            </a:r>
            <a:r>
              <a:rPr lang="it-IT" sz="2400" dirty="0" smtClean="0">
                <a:latin typeface="+mj-lt"/>
              </a:rPr>
              <a:t> dall’atmosfera, restituirci cibo ed energia e fissarne una parte nel suolo</a:t>
            </a:r>
            <a:r>
              <a:rPr lang="it-IT" sz="2400" dirty="0">
                <a:latin typeface="+mj-lt"/>
              </a:rPr>
              <a:t> </a:t>
            </a:r>
            <a:r>
              <a:rPr lang="it-IT" sz="2400" dirty="0" smtClean="0">
                <a:latin typeface="+mj-lt"/>
              </a:rPr>
              <a:t>con conseguente aumento del suo contenuto in sostanza organica.</a:t>
            </a:r>
          </a:p>
          <a:p>
            <a:pPr marL="285750" indent="-285750" algn="just">
              <a:spcAft>
                <a:spcPts val="1200"/>
              </a:spcAft>
              <a:buFont typeface="Arial" panose="020B0604020202020204" pitchFamily="34" charset="0"/>
              <a:buChar char="•"/>
            </a:pPr>
            <a:r>
              <a:rPr lang="it-IT" sz="2400" dirty="0" smtClean="0">
                <a:latin typeface="+mj-lt"/>
              </a:rPr>
              <a:t>Massime produzioni con il  minor ricorso a mezzi meccanici e in generale a input energetici</a:t>
            </a:r>
            <a:r>
              <a:rPr lang="it-IT" sz="2400" dirty="0">
                <a:latin typeface="+mj-lt"/>
              </a:rPr>
              <a:t>.</a:t>
            </a:r>
            <a:r>
              <a:rPr lang="it-IT" sz="2400" dirty="0" smtClean="0">
                <a:latin typeface="+mj-lt"/>
              </a:rPr>
              <a:t> I Fertilizzanti chimici richiedono molta energia per essere prodotti e non migliorano il suolo. I fertilizzanti organici apportano sostanza organica che viene fissata</a:t>
            </a:r>
          </a:p>
          <a:p>
            <a:pPr marL="285750" indent="-285750" algn="just">
              <a:spcAft>
                <a:spcPts val="1200"/>
              </a:spcAft>
              <a:buFont typeface="Arial" panose="020B0604020202020204" pitchFamily="34" charset="0"/>
              <a:buChar char="•"/>
            </a:pPr>
            <a:r>
              <a:rPr lang="it-IT" sz="2400" dirty="0" smtClean="0">
                <a:latin typeface="+mj-lt"/>
              </a:rPr>
              <a:t>Abbiamo consumato in passato almeno il 50% della sostanza organica del suolo, possiamo e dobbiamo recuperarla .</a:t>
            </a:r>
            <a:r>
              <a:rPr lang="it-IT" sz="1400" dirty="0" smtClean="0">
                <a:latin typeface="+mj-lt"/>
              </a:rPr>
              <a:t>		</a:t>
            </a:r>
            <a:endParaRPr lang="it-IT" sz="1100" dirty="0">
              <a:latin typeface="+mj-lt"/>
            </a:endParaRP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La mitigazione del </a:t>
            </a:r>
            <a:r>
              <a:rPr lang="it-IT" sz="3200" b="1" dirty="0" err="1" smtClean="0">
                <a:effectLst>
                  <a:outerShdw blurRad="38100" dist="38100" dir="2700000" algn="tl">
                    <a:srgbClr val="000000">
                      <a:alpha val="43137"/>
                    </a:srgbClr>
                  </a:outerShdw>
                </a:effectLst>
                <a:latin typeface="+mj-lt"/>
              </a:rPr>
              <a:t>climate</a:t>
            </a:r>
            <a:r>
              <a:rPr lang="it-IT" sz="3200" b="1" dirty="0" smtClean="0">
                <a:effectLst>
                  <a:outerShdw blurRad="38100" dist="38100" dir="2700000" algn="tl">
                    <a:srgbClr val="000000">
                      <a:alpha val="43137"/>
                    </a:srgbClr>
                  </a:outerShdw>
                </a:effectLst>
                <a:latin typeface="+mj-lt"/>
              </a:rPr>
              <a:t> </a:t>
            </a:r>
            <a:r>
              <a:rPr lang="it-IT" sz="3200" b="1" dirty="0" err="1" smtClean="0">
                <a:effectLst>
                  <a:outerShdw blurRad="38100" dist="38100" dir="2700000" algn="tl">
                    <a:srgbClr val="000000">
                      <a:alpha val="43137"/>
                    </a:srgbClr>
                  </a:outerShdw>
                </a:effectLst>
                <a:latin typeface="+mj-lt"/>
              </a:rPr>
              <a:t>change</a:t>
            </a:r>
            <a:endParaRPr lang="it-IT" sz="32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8149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6" y="6224386"/>
            <a:ext cx="3644906" cy="660998"/>
          </a:xfrm>
          <a:prstGeom prst="rect">
            <a:avLst/>
          </a:prstGeom>
          <a:solidFill>
            <a:srgbClr val="2D2D8A">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sz="2400" b="0" i="0" u="none" strike="noStrike" kern="0" cap="none" spc="0" normalizeH="0" baseline="0" noProof="0" smtClean="0">
              <a:ln>
                <a:noFill/>
              </a:ln>
              <a:solidFill>
                <a:srgbClr val="000000"/>
              </a:solidFill>
              <a:effectLst/>
              <a:uLnTx/>
              <a:uFillTx/>
              <a:latin typeface="Arial" charset="0"/>
              <a:ea typeface="ＭＳ Ｐゴシック" pitchFamily="96" charset="-128"/>
            </a:endParaRPr>
          </a:p>
        </p:txBody>
      </p:sp>
      <p:cxnSp>
        <p:nvCxnSpPr>
          <p:cNvPr id="9" name="Connettore 1 8"/>
          <p:cNvCxnSpPr/>
          <p:nvPr/>
        </p:nvCxnSpPr>
        <p:spPr bwMode="auto">
          <a:xfrm>
            <a:off x="0" y="6207759"/>
            <a:ext cx="9144000" cy="0"/>
          </a:xfrm>
          <a:prstGeom prst="line">
            <a:avLst/>
          </a:prstGeom>
          <a:solidFill>
            <a:srgbClr val="BBE0E3"/>
          </a:solidFill>
          <a:ln w="28575" cap="flat" cmpd="sng" algn="ctr">
            <a:solidFill>
              <a:srgbClr val="FFFFFF">
                <a:lumMod val="75000"/>
              </a:srgbClr>
            </a:solidFill>
            <a:prstDash val="solid"/>
            <a:round/>
            <a:headEnd type="none" w="med" len="med"/>
            <a:tailEnd type="none" w="med" len="med"/>
          </a:ln>
          <a:effectLst/>
        </p:spPr>
      </p:cxnSp>
      <p:sp>
        <p:nvSpPr>
          <p:cNvPr id="10" name="Text Box 4"/>
          <p:cNvSpPr txBox="1">
            <a:spLocks noChangeArrowheads="1"/>
          </p:cNvSpPr>
          <p:nvPr/>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100" b="1" dirty="0">
                <a:solidFill>
                  <a:srgbClr val="FFFFFF">
                    <a:lumMod val="95000"/>
                  </a:srgbClr>
                </a:solidFill>
                <a:latin typeface="Times New Roman" pitchFamily="18" charset="0"/>
                <a:ea typeface="ＭＳ Ｐゴシック" pitchFamily="96" charset="-128"/>
                <a:cs typeface="Times New Roman" pitchFamily="18" charset="0"/>
              </a:rPr>
              <a:t>DISAA</a:t>
            </a:r>
            <a:endParaRPr lang="it-IT" sz="1600" b="1" dirty="0">
              <a:solidFill>
                <a:srgbClr val="FFFFFF">
                  <a:lumMod val="95000"/>
                </a:srgbClr>
              </a:solidFill>
              <a:latin typeface="Times New Roman" pitchFamily="18" charset="0"/>
              <a:ea typeface="ＭＳ Ｐゴシック" pitchFamily="96" charset="-128"/>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fontAlgn="base">
              <a:lnSpc>
                <a:spcPct val="120000"/>
              </a:lnSpc>
              <a:spcBef>
                <a:spcPct val="0"/>
              </a:spcBef>
            </a:pPr>
            <a:r>
              <a:rPr lang="it-IT" sz="1200" b="1" dirty="0">
                <a:solidFill>
                  <a:srgbClr val="FFFFFF">
                    <a:lumMod val="95000"/>
                  </a:srgbClr>
                </a:solidFill>
                <a:latin typeface="Times New Roman" pitchFamily="18" charset="0"/>
                <a:ea typeface="ＭＳ Ｐゴシック" pitchFamily="96" charset="-128"/>
                <a:cs typeface="Times New Roman" pitchFamily="18" charset="0"/>
              </a:rPr>
              <a:t>UNIVERSITÀ DEGLI STUDI DI MILANO</a:t>
            </a:r>
            <a:endParaRPr lang="it-IT" b="1" dirty="0">
              <a:solidFill>
                <a:srgbClr val="FFFFFF">
                  <a:lumMod val="95000"/>
                </a:srgbClr>
              </a:solidFill>
              <a:latin typeface="Times New Roman" pitchFamily="18" charset="0"/>
              <a:ea typeface="ＭＳ Ｐゴシック" pitchFamily="96" charset="-128"/>
              <a:cs typeface="Times New Roman" pitchFamily="18" charset="0"/>
            </a:endParaRPr>
          </a:p>
        </p:txBody>
      </p:sp>
      <p:sp>
        <p:nvSpPr>
          <p:cNvPr id="13" name="Rettangolo 12"/>
          <p:cNvSpPr/>
          <p:nvPr/>
        </p:nvSpPr>
        <p:spPr bwMode="auto">
          <a:xfrm>
            <a:off x="8255000" y="6212121"/>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it-IT" sz="2400">
              <a:solidFill>
                <a:srgbClr val="000000"/>
              </a:solidFill>
              <a:latin typeface="Arial" charset="0"/>
              <a:ea typeface="ＭＳ Ｐゴシック" pitchFamily="96" charset="-128"/>
            </a:endParaRPr>
          </a:p>
        </p:txBody>
      </p:sp>
      <p:sp>
        <p:nvSpPr>
          <p:cNvPr id="16" name="Rettangolo 15"/>
          <p:cNvSpPr/>
          <p:nvPr/>
        </p:nvSpPr>
        <p:spPr>
          <a:xfrm>
            <a:off x="251520" y="116632"/>
            <a:ext cx="8784976" cy="584775"/>
          </a:xfrm>
          <a:prstGeom prst="rect">
            <a:avLst/>
          </a:prstGeom>
        </p:spPr>
        <p:txBody>
          <a:bodyPr wrap="square">
            <a:spAutoFit/>
          </a:bodyPr>
          <a:lstStyle/>
          <a:p>
            <a:r>
              <a:rPr lang="it-IT" sz="3200" b="1" dirty="0" smtClean="0">
                <a:effectLst>
                  <a:outerShdw blurRad="38100" dist="38100" dir="2700000" algn="tl">
                    <a:srgbClr val="000000">
                      <a:alpha val="43137"/>
                    </a:srgbClr>
                  </a:outerShdw>
                </a:effectLst>
                <a:latin typeface="+mj-lt"/>
              </a:rPr>
              <a:t>La mitigazione del </a:t>
            </a:r>
            <a:r>
              <a:rPr lang="it-IT" sz="3200" b="1" dirty="0" err="1" smtClean="0">
                <a:effectLst>
                  <a:outerShdw blurRad="38100" dist="38100" dir="2700000" algn="tl">
                    <a:srgbClr val="000000">
                      <a:alpha val="43137"/>
                    </a:srgbClr>
                  </a:outerShdw>
                </a:effectLst>
                <a:latin typeface="+mj-lt"/>
              </a:rPr>
              <a:t>climate</a:t>
            </a:r>
            <a:r>
              <a:rPr lang="it-IT" sz="3200" b="1" dirty="0" smtClean="0">
                <a:effectLst>
                  <a:outerShdw blurRad="38100" dist="38100" dir="2700000" algn="tl">
                    <a:srgbClr val="000000">
                      <a:alpha val="43137"/>
                    </a:srgbClr>
                  </a:outerShdw>
                </a:effectLst>
                <a:latin typeface="+mj-lt"/>
              </a:rPr>
              <a:t> </a:t>
            </a:r>
            <a:r>
              <a:rPr lang="it-IT" sz="3200" b="1" dirty="0" err="1" smtClean="0">
                <a:effectLst>
                  <a:outerShdw blurRad="38100" dist="38100" dir="2700000" algn="tl">
                    <a:srgbClr val="000000">
                      <a:alpha val="43137"/>
                    </a:srgbClr>
                  </a:outerShdw>
                </a:effectLst>
                <a:latin typeface="+mj-lt"/>
              </a:rPr>
              <a:t>change</a:t>
            </a:r>
            <a:endParaRPr lang="it-IT" sz="3200" b="1" dirty="0">
              <a:effectLst>
                <a:outerShdw blurRad="38100" dist="38100" dir="2700000" algn="tl">
                  <a:srgbClr val="000000">
                    <a:alpha val="43137"/>
                  </a:srgbClr>
                </a:outerShdw>
              </a:effectLst>
              <a:latin typeface="+mj-lt"/>
            </a:endParaRPr>
          </a:p>
        </p:txBody>
      </p:sp>
      <p:grpSp>
        <p:nvGrpSpPr>
          <p:cNvPr id="5" name="Gruppo 4"/>
          <p:cNvGrpSpPr/>
          <p:nvPr/>
        </p:nvGrpSpPr>
        <p:grpSpPr>
          <a:xfrm>
            <a:off x="-203566" y="2834352"/>
            <a:ext cx="5783678" cy="3220219"/>
            <a:chOff x="-203566" y="2834352"/>
            <a:chExt cx="5783678" cy="3220219"/>
          </a:xfrm>
        </p:grpSpPr>
        <p:pic>
          <p:nvPicPr>
            <p:cNvPr id="1028" name="Picture 4" descr="http://www.rosier.eu/files/mais-01.gif"/>
            <p:cNvPicPr>
              <a:picLocks noChangeAspect="1" noChangeArrowheads="1"/>
            </p:cNvPicPr>
            <p:nvPr/>
          </p:nvPicPr>
          <p:blipFill rotWithShape="1">
            <a:blip r:embed="rId3">
              <a:extLst>
                <a:ext uri="{28A0092B-C50C-407E-A947-70E740481C1C}">
                  <a14:useLocalDpi xmlns:a14="http://schemas.microsoft.com/office/drawing/2010/main" val="0"/>
                </a:ext>
              </a:extLst>
            </a:blip>
            <a:srcRect b="11258"/>
            <a:stretch/>
          </p:blipFill>
          <p:spPr bwMode="auto">
            <a:xfrm>
              <a:off x="251520" y="3400420"/>
              <a:ext cx="5328592" cy="2654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keysoul.it/images/guide_animation/disegnare_struttura_pose_mano_donna_cartoni_animati.jpg"/>
            <p:cNvPicPr>
              <a:picLocks noChangeAspect="1" noChangeArrowheads="1"/>
            </p:cNvPicPr>
            <p:nvPr/>
          </p:nvPicPr>
          <p:blipFill rotWithShape="1">
            <a:blip r:embed="rId4">
              <a:extLst>
                <a:ext uri="{28A0092B-C50C-407E-A947-70E740481C1C}">
                  <a14:useLocalDpi xmlns:a14="http://schemas.microsoft.com/office/drawing/2010/main" val="0"/>
                </a:ext>
              </a:extLst>
            </a:blip>
            <a:srcRect l="5258" t="73656" r="72516"/>
            <a:stretch/>
          </p:blipFill>
          <p:spPr bwMode="auto">
            <a:xfrm rot="14065167">
              <a:off x="121424" y="3256183"/>
              <a:ext cx="1376039" cy="1011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keysoul.it/images/guide_animation/disegnare_struttura_pose_mano_donna_cartoni_animati.jpg"/>
            <p:cNvPicPr>
              <a:picLocks noChangeAspect="1" noChangeArrowheads="1"/>
            </p:cNvPicPr>
            <p:nvPr/>
          </p:nvPicPr>
          <p:blipFill rotWithShape="1">
            <a:blip r:embed="rId4">
              <a:extLst>
                <a:ext uri="{28A0092B-C50C-407E-A947-70E740481C1C}">
                  <a14:useLocalDpi xmlns:a14="http://schemas.microsoft.com/office/drawing/2010/main" val="0"/>
                </a:ext>
              </a:extLst>
            </a:blip>
            <a:srcRect l="5258" t="73656" r="72516"/>
            <a:stretch/>
          </p:blipFill>
          <p:spPr bwMode="auto">
            <a:xfrm>
              <a:off x="1738302" y="3765711"/>
              <a:ext cx="1376039" cy="101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keysoul.it/images/guide_animation/disegnare_struttura_pose_mano_donna_cartoni_animati.jpg"/>
            <p:cNvPicPr>
              <a:picLocks noChangeAspect="1" noChangeArrowheads="1"/>
            </p:cNvPicPr>
            <p:nvPr/>
          </p:nvPicPr>
          <p:blipFill rotWithShape="1">
            <a:blip r:embed="rId4">
              <a:extLst>
                <a:ext uri="{28A0092B-C50C-407E-A947-70E740481C1C}">
                  <a14:useLocalDpi xmlns:a14="http://schemas.microsoft.com/office/drawing/2010/main" val="0"/>
                </a:ext>
              </a:extLst>
            </a:blip>
            <a:srcRect l="5258" t="73656" r="72516"/>
            <a:stretch/>
          </p:blipFill>
          <p:spPr bwMode="auto">
            <a:xfrm>
              <a:off x="3203860" y="3006121"/>
              <a:ext cx="1376039" cy="10112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71599" y="2834352"/>
              <a:ext cx="1872209" cy="738664"/>
            </a:xfrm>
            <a:prstGeom prst="rect">
              <a:avLst/>
            </a:prstGeom>
            <a:noFill/>
          </p:spPr>
          <p:txBody>
            <a:bodyPr wrap="square" rtlCol="0">
              <a:spAutoFit/>
            </a:bodyPr>
            <a:lstStyle/>
            <a:p>
              <a:r>
                <a:rPr lang="it-IT" sz="1400" dirty="0" smtClean="0">
                  <a:latin typeface="+mj-lt"/>
                </a:rPr>
                <a:t>La coltivazione prende la CO</a:t>
              </a:r>
              <a:r>
                <a:rPr lang="it-IT" sz="1400" baseline="-25000" dirty="0" smtClean="0">
                  <a:latin typeface="+mj-lt"/>
                </a:rPr>
                <a:t>2</a:t>
              </a:r>
              <a:r>
                <a:rPr lang="it-IT" sz="1400" dirty="0" smtClean="0">
                  <a:latin typeface="+mj-lt"/>
                </a:rPr>
                <a:t> dall’atmosfera e cresce</a:t>
              </a:r>
              <a:endParaRPr lang="it-IT" sz="1400" dirty="0">
                <a:latin typeface="+mj-lt"/>
              </a:endParaRPr>
            </a:p>
          </p:txBody>
        </p:sp>
        <p:sp>
          <p:nvSpPr>
            <p:cNvPr id="3" name="Freccia in giù 2"/>
            <p:cNvSpPr/>
            <p:nvPr/>
          </p:nvSpPr>
          <p:spPr>
            <a:xfrm>
              <a:off x="1458969" y="3591018"/>
              <a:ext cx="324037" cy="1109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in giù 28"/>
            <p:cNvSpPr/>
            <p:nvPr/>
          </p:nvSpPr>
          <p:spPr>
            <a:xfrm>
              <a:off x="3914104" y="3743418"/>
              <a:ext cx="324037" cy="1109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Arco 3"/>
            <p:cNvSpPr/>
            <p:nvPr/>
          </p:nvSpPr>
          <p:spPr>
            <a:xfrm>
              <a:off x="-203566" y="3425853"/>
              <a:ext cx="2436236" cy="1348702"/>
            </a:xfrm>
            <a:prstGeom prst="arc">
              <a:avLst/>
            </a:prstGeom>
            <a:ln w="15875" cap="flat">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Arco 30"/>
            <p:cNvSpPr/>
            <p:nvPr/>
          </p:nvSpPr>
          <p:spPr>
            <a:xfrm>
              <a:off x="3203860" y="3905027"/>
              <a:ext cx="1512156" cy="795779"/>
            </a:xfrm>
            <a:prstGeom prst="arc">
              <a:avLst/>
            </a:prstGeom>
            <a:ln w="15875" cap="flat">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6" name="Gruppo 5"/>
          <p:cNvGrpSpPr/>
          <p:nvPr/>
        </p:nvGrpSpPr>
        <p:grpSpPr>
          <a:xfrm>
            <a:off x="5449315" y="2708921"/>
            <a:ext cx="3390428" cy="3450462"/>
            <a:chOff x="5449315" y="2708921"/>
            <a:chExt cx="3390428" cy="3450462"/>
          </a:xfrm>
        </p:grpSpPr>
        <p:pic>
          <p:nvPicPr>
            <p:cNvPr id="14" name="Picture 2" descr="http://www.keysoul.it/images/guide_animation/disegnare_struttura_pose_mano_donna_cartoni_animati.jpg"/>
            <p:cNvPicPr>
              <a:picLocks noChangeAspect="1" noChangeArrowheads="1"/>
            </p:cNvPicPr>
            <p:nvPr/>
          </p:nvPicPr>
          <p:blipFill rotWithShape="1">
            <a:blip r:embed="rId4">
              <a:extLst>
                <a:ext uri="{28A0092B-C50C-407E-A947-70E740481C1C}">
                  <a14:useLocalDpi xmlns:a14="http://schemas.microsoft.com/office/drawing/2010/main" val="0"/>
                </a:ext>
              </a:extLst>
            </a:blip>
            <a:srcRect l="5258" t="73656" r="72516"/>
            <a:stretch/>
          </p:blipFill>
          <p:spPr bwMode="auto">
            <a:xfrm rot="11981217">
              <a:off x="6574326" y="2708921"/>
              <a:ext cx="1376039" cy="1011244"/>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p:cNvSpPr txBox="1"/>
            <p:nvPr/>
          </p:nvSpPr>
          <p:spPr>
            <a:xfrm>
              <a:off x="5449315" y="3212976"/>
              <a:ext cx="1426941" cy="1815882"/>
            </a:xfrm>
            <a:prstGeom prst="rect">
              <a:avLst/>
            </a:prstGeom>
            <a:noFill/>
          </p:spPr>
          <p:txBody>
            <a:bodyPr wrap="square" rtlCol="0">
              <a:spAutoFit/>
            </a:bodyPr>
            <a:lstStyle/>
            <a:p>
              <a:r>
                <a:rPr lang="it-IT" sz="1400" dirty="0" smtClean="0">
                  <a:latin typeface="+mj-lt"/>
                </a:rPr>
                <a:t>Quando raccogliamo rimangono le radici e le parti non utilizzabili; </a:t>
              </a:r>
              <a:r>
                <a:rPr lang="it-IT" sz="1400" b="1" dirty="0" smtClean="0">
                  <a:latin typeface="+mj-lt"/>
                </a:rPr>
                <a:t>abbiamo  immagazzinato CO</a:t>
              </a:r>
              <a:r>
                <a:rPr lang="it-IT" sz="1400" b="1" baseline="-25000" dirty="0" smtClean="0">
                  <a:latin typeface="+mj-lt"/>
                </a:rPr>
                <a:t>2</a:t>
              </a:r>
              <a:r>
                <a:rPr lang="it-IT" sz="1400" b="1" dirty="0" smtClean="0">
                  <a:latin typeface="+mj-lt"/>
                </a:rPr>
                <a:t> nel suolo</a:t>
              </a:r>
              <a:endParaRPr lang="it-IT" sz="1400" b="1" dirty="0">
                <a:latin typeface="+mj-lt"/>
              </a:endParaRPr>
            </a:p>
          </p:txBody>
        </p:sp>
        <p:sp>
          <p:nvSpPr>
            <p:cNvPr id="20" name="CasellaDiTesto 19"/>
            <p:cNvSpPr txBox="1"/>
            <p:nvPr/>
          </p:nvSpPr>
          <p:spPr>
            <a:xfrm>
              <a:off x="7471591" y="3900587"/>
              <a:ext cx="1368152" cy="1600438"/>
            </a:xfrm>
            <a:prstGeom prst="rect">
              <a:avLst/>
            </a:prstGeom>
            <a:noFill/>
          </p:spPr>
          <p:txBody>
            <a:bodyPr wrap="square" rtlCol="0">
              <a:spAutoFit/>
            </a:bodyPr>
            <a:lstStyle/>
            <a:p>
              <a:r>
                <a:rPr lang="it-IT" sz="1400" dirty="0" smtClean="0">
                  <a:latin typeface="+mj-lt"/>
                </a:rPr>
                <a:t>Quando usiamo i prodotti restituiamo CO</a:t>
              </a:r>
              <a:r>
                <a:rPr lang="it-IT" sz="1400" baseline="-25000" dirty="0" smtClean="0">
                  <a:latin typeface="+mj-lt"/>
                </a:rPr>
                <a:t>2</a:t>
              </a:r>
              <a:r>
                <a:rPr lang="it-IT" sz="1400" dirty="0" smtClean="0">
                  <a:latin typeface="+mj-lt"/>
                </a:rPr>
                <a:t> all’atmosfera, e anche con la respirazione del suolo </a:t>
              </a:r>
              <a:endParaRPr lang="it-IT" sz="1400" dirty="0">
                <a:latin typeface="+mj-lt"/>
              </a:endParaRPr>
            </a:p>
          </p:txBody>
        </p:sp>
        <p:pic>
          <p:nvPicPr>
            <p:cNvPr id="23" name="Picture 4" descr="http://www.rosier.eu/files/mais-01.gif"/>
            <p:cNvPicPr>
              <a:picLocks noChangeAspect="1" noChangeArrowheads="1"/>
            </p:cNvPicPr>
            <p:nvPr/>
          </p:nvPicPr>
          <p:blipFill rotWithShape="1">
            <a:blip r:embed="rId3">
              <a:extLst>
                <a:ext uri="{28A0092B-C50C-407E-A947-70E740481C1C}">
                  <a14:useLocalDpi xmlns:a14="http://schemas.microsoft.com/office/drawing/2010/main" val="0"/>
                </a:ext>
              </a:extLst>
            </a:blip>
            <a:srcRect l="71469" t="56885" r="2231" b="7792"/>
            <a:stretch/>
          </p:blipFill>
          <p:spPr bwMode="auto">
            <a:xfrm>
              <a:off x="5580112" y="5102940"/>
              <a:ext cx="1401439" cy="10564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rosier.eu/files/mais-01.gif"/>
            <p:cNvPicPr>
              <a:picLocks noChangeAspect="1" noChangeArrowheads="1"/>
            </p:cNvPicPr>
            <p:nvPr/>
          </p:nvPicPr>
          <p:blipFill rotWithShape="1">
            <a:blip r:embed="rId3">
              <a:extLst>
                <a:ext uri="{28A0092B-C50C-407E-A947-70E740481C1C}">
                  <a14:useLocalDpi xmlns:a14="http://schemas.microsoft.com/office/drawing/2010/main" val="0"/>
                </a:ext>
              </a:extLst>
            </a:blip>
            <a:srcRect l="57648" t="25058" r="34218" b="30571"/>
            <a:stretch/>
          </p:blipFill>
          <p:spPr bwMode="auto">
            <a:xfrm rot="4800000">
              <a:off x="5937117" y="5230665"/>
              <a:ext cx="183426" cy="5616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rosier.eu/files/mais-0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48" t="25058" r="34218" b="30571"/>
            <a:stretch/>
          </p:blipFill>
          <p:spPr bwMode="auto">
            <a:xfrm rot="5715991">
              <a:off x="6574699" y="5319140"/>
              <a:ext cx="122065" cy="3737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rosier.eu/files/mais-0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48" t="25058" r="34218" b="30571"/>
            <a:stretch/>
          </p:blipFill>
          <p:spPr bwMode="auto">
            <a:xfrm rot="15454279">
              <a:off x="6778902" y="5335094"/>
              <a:ext cx="111643" cy="3418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rosier.eu/files/mais-0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48" t="25058" r="34218" b="30571"/>
            <a:stretch/>
          </p:blipFill>
          <p:spPr bwMode="auto">
            <a:xfrm rot="16446177">
              <a:off x="6507987" y="5381788"/>
              <a:ext cx="90428" cy="2768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rosier.eu/files/mais-0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48" t="25058" r="34218" b="30571"/>
            <a:stretch/>
          </p:blipFill>
          <p:spPr bwMode="auto">
            <a:xfrm rot="17352044">
              <a:off x="6036016" y="5293681"/>
              <a:ext cx="116015" cy="355219"/>
            </a:xfrm>
            <a:prstGeom prst="rect">
              <a:avLst/>
            </a:prstGeom>
            <a:noFill/>
            <a:extLst>
              <a:ext uri="{909E8E84-426E-40DD-AFC4-6F175D3DCCD1}">
                <a14:hiddenFill xmlns:a14="http://schemas.microsoft.com/office/drawing/2010/main">
                  <a:solidFill>
                    <a:srgbClr val="FFFFFF"/>
                  </a:solidFill>
                </a14:hiddenFill>
              </a:ext>
            </a:extLst>
          </p:spPr>
        </p:pic>
        <p:sp>
          <p:nvSpPr>
            <p:cNvPr id="30" name="Freccia in giù 29"/>
            <p:cNvSpPr/>
            <p:nvPr/>
          </p:nvSpPr>
          <p:spPr>
            <a:xfrm rot="10800000">
              <a:off x="7181332" y="3511743"/>
              <a:ext cx="162019" cy="786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Arco 31"/>
            <p:cNvSpPr/>
            <p:nvPr/>
          </p:nvSpPr>
          <p:spPr>
            <a:xfrm rot="14823815">
              <a:off x="6493229" y="3835932"/>
              <a:ext cx="1512156" cy="795779"/>
            </a:xfrm>
            <a:prstGeom prst="arc">
              <a:avLst/>
            </a:prstGeom>
            <a:ln w="15875" cap="flat">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7" name="CasellaDiTesto 6"/>
          <p:cNvSpPr txBox="1"/>
          <p:nvPr/>
        </p:nvSpPr>
        <p:spPr>
          <a:xfrm>
            <a:off x="2702229" y="854595"/>
            <a:ext cx="3071819" cy="646331"/>
          </a:xfrm>
          <a:prstGeom prst="rect">
            <a:avLst/>
          </a:prstGeom>
          <a:noFill/>
        </p:spPr>
        <p:txBody>
          <a:bodyPr wrap="square" rtlCol="0">
            <a:spAutoFit/>
          </a:bodyPr>
          <a:lstStyle/>
          <a:p>
            <a:r>
              <a:rPr lang="it-IT" dirty="0" smtClean="0">
                <a:latin typeface="+mj-lt"/>
              </a:rPr>
              <a:t>Con la fertilizzazione organica apportiamo carbonio al suolo</a:t>
            </a:r>
            <a:endParaRPr lang="it-IT" dirty="0">
              <a:latin typeface="+mj-lt"/>
            </a:endParaRPr>
          </a:p>
        </p:txBody>
      </p:sp>
      <p:pic>
        <p:nvPicPr>
          <p:cNvPr id="33" name="Picture 2" descr="http://www.keysoul.it/images/guide_animation/disegnare_struttura_pose_mano_donna_cartoni_animati.jpg"/>
          <p:cNvPicPr>
            <a:picLocks noChangeAspect="1" noChangeArrowheads="1"/>
          </p:cNvPicPr>
          <p:nvPr/>
        </p:nvPicPr>
        <p:blipFill rotWithShape="1">
          <a:blip r:embed="rId4">
            <a:extLst>
              <a:ext uri="{28A0092B-C50C-407E-A947-70E740481C1C}">
                <a14:useLocalDpi xmlns:a14="http://schemas.microsoft.com/office/drawing/2010/main" val="0"/>
              </a:ext>
            </a:extLst>
          </a:blip>
          <a:srcRect l="5258" t="73656" r="72516"/>
          <a:stretch/>
        </p:blipFill>
        <p:spPr bwMode="auto">
          <a:xfrm>
            <a:off x="3550118" y="1408451"/>
            <a:ext cx="1376039" cy="1011244"/>
          </a:xfrm>
          <a:prstGeom prst="rect">
            <a:avLst/>
          </a:prstGeom>
          <a:noFill/>
          <a:extLst>
            <a:ext uri="{909E8E84-426E-40DD-AFC4-6F175D3DCCD1}">
              <a14:hiddenFill xmlns:a14="http://schemas.microsoft.com/office/drawing/2010/main">
                <a:solidFill>
                  <a:srgbClr val="FFFFFF"/>
                </a:solidFill>
              </a14:hiddenFill>
            </a:ext>
          </a:extLst>
        </p:spPr>
      </p:pic>
      <p:sp>
        <p:nvSpPr>
          <p:cNvPr id="34" name="Freccia in giù 33"/>
          <p:cNvSpPr/>
          <p:nvPr/>
        </p:nvSpPr>
        <p:spPr>
          <a:xfrm rot="2655071">
            <a:off x="1891019" y="1579184"/>
            <a:ext cx="324037" cy="4527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in giù 35"/>
          <p:cNvSpPr/>
          <p:nvPr/>
        </p:nvSpPr>
        <p:spPr>
          <a:xfrm rot="19336772">
            <a:off x="5444090" y="1938056"/>
            <a:ext cx="324037" cy="3661832"/>
          </a:xfrm>
          <a:prstGeom prst="down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in giù 34"/>
          <p:cNvSpPr/>
          <p:nvPr/>
        </p:nvSpPr>
        <p:spPr>
          <a:xfrm rot="1760043">
            <a:off x="2915030" y="2094005"/>
            <a:ext cx="324037" cy="3661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853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26763</TotalTime>
  <Words>1830</Words>
  <Application>Microsoft Office PowerPoint</Application>
  <PresentationFormat>Presentazione su schermo (4:3)</PresentationFormat>
  <Paragraphs>119</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ＭＳ Ｐゴシック</vt:lpstr>
      <vt:lpstr>Arial</vt:lpstr>
      <vt:lpstr>Calibri</vt:lpstr>
      <vt:lpstr>Constantia</vt:lpstr>
      <vt:lpstr>Times New Roman</vt:lpstr>
      <vt:lpstr>Wingdings 2</vt:lpstr>
      <vt:lpstr>Equinozio</vt:lpstr>
      <vt:lpstr>  Importanza per il suolo agricolo della sostanza organica e del riciclo di elementi nutritivi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L’agricoltura PER l’ambiente</dc:title>
  <dc:creator>Vaio</dc:creator>
  <cp:lastModifiedBy>Marco acutis</cp:lastModifiedBy>
  <cp:revision>196</cp:revision>
  <dcterms:created xsi:type="dcterms:W3CDTF">2014-03-26T22:02:13Z</dcterms:created>
  <dcterms:modified xsi:type="dcterms:W3CDTF">2016-11-21T10:26:03Z</dcterms:modified>
</cp:coreProperties>
</file>